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presentation.xml" ContentType="application/vnd.openxmlformats-officedocument.presentationml.presentation.main+xml"/>
  <Override PartName="/ppt/slides/slide20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  <p:sldMasterId id="2147483685" r:id="rId5"/>
  </p:sldMasterIdLst>
  <p:notesMasterIdLst>
    <p:notesMasterId r:id="rId29"/>
  </p:notesMasterIdLst>
  <p:handoutMasterIdLst>
    <p:handoutMasterId r:id="rId30"/>
  </p:handoutMasterIdLst>
  <p:sldIdLst>
    <p:sldId id="492" r:id="rId6"/>
    <p:sldId id="258" r:id="rId7"/>
    <p:sldId id="706" r:id="rId8"/>
    <p:sldId id="731" r:id="rId9"/>
    <p:sldId id="710" r:id="rId10"/>
    <p:sldId id="713" r:id="rId11"/>
    <p:sldId id="708" r:id="rId12"/>
    <p:sldId id="714" r:id="rId13"/>
    <p:sldId id="709" r:id="rId14"/>
    <p:sldId id="715" r:id="rId15"/>
    <p:sldId id="725" r:id="rId16"/>
    <p:sldId id="716" r:id="rId17"/>
    <p:sldId id="717" r:id="rId18"/>
    <p:sldId id="719" r:id="rId19"/>
    <p:sldId id="720" r:id="rId20"/>
    <p:sldId id="723" r:id="rId21"/>
    <p:sldId id="722" r:id="rId22"/>
    <p:sldId id="724" r:id="rId23"/>
    <p:sldId id="726" r:id="rId24"/>
    <p:sldId id="727" r:id="rId25"/>
    <p:sldId id="728" r:id="rId26"/>
    <p:sldId id="729" r:id="rId27"/>
    <p:sldId id="730" r:id="rId28"/>
  </p:sldIdLst>
  <p:sldSz cx="9144000" cy="5143500" type="screen16x9"/>
  <p:notesSz cx="6797675" cy="9872663"/>
  <p:defaultTextStyle>
    <a:defPPr>
      <a:defRPr lang="fr-FR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81" userDrawn="1">
          <p15:clr>
            <a:srgbClr val="A4A3A4"/>
          </p15:clr>
        </p15:guide>
        <p15:guide id="2" pos="551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1"/>
    <a:srgbClr val="D91E43"/>
    <a:srgbClr val="D81E42"/>
    <a:srgbClr val="F1A93F"/>
    <a:srgbClr val="120B0E"/>
    <a:srgbClr val="43A971"/>
    <a:srgbClr val="170C10"/>
    <a:srgbClr val="50B584"/>
    <a:srgbClr val="0000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82" autoAdjust="0"/>
    <p:restoredTop sz="95019" autoAdjust="0"/>
  </p:normalViewPr>
  <p:slideViewPr>
    <p:cSldViewPr snapToObjects="1">
      <p:cViewPr varScale="1">
        <p:scale>
          <a:sx n="109" d="100"/>
          <a:sy n="109" d="100"/>
        </p:scale>
        <p:origin x="590" y="72"/>
      </p:cViewPr>
      <p:guideLst>
        <p:guide orient="horz" pos="2981"/>
        <p:guide pos="5511"/>
      </p:guideLst>
    </p:cSldViewPr>
  </p:slideViewPr>
  <p:outlineViewPr>
    <p:cViewPr>
      <p:scale>
        <a:sx n="33" d="100"/>
        <a:sy n="33" d="100"/>
      </p:scale>
      <p:origin x="0" y="-2281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82"/>
    </p:cViewPr>
  </p:sorterViewPr>
  <p:notesViewPr>
    <p:cSldViewPr snapToGrid="0" snapToObjects="1">
      <p:cViewPr varScale="1">
        <p:scale>
          <a:sx n="63" d="100"/>
          <a:sy n="63" d="100"/>
        </p:scale>
        <p:origin x="1445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248ABADF-BD37-B549-B821-A347FBEC152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>
              <a:latin typeface="Town 80 Text Light"/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F45E00F-0FFF-4F4C-8B9E-8D9A3E81376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786E9-5224-0541-8A57-A219CB49D27E}" type="datetimeFigureOut">
              <a:rPr lang="fr-FR" smtClean="0">
                <a:latin typeface="Town 80 Text Light"/>
              </a:rPr>
              <a:t>13/11/2023</a:t>
            </a:fld>
            <a:endParaRPr lang="fr-FR" dirty="0">
              <a:latin typeface="Town 80 Text Light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5AAE057-2AA2-4F42-ACB0-D90F998DD7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>
              <a:latin typeface="Town 80 Text Light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9653B6-EF01-B14E-B8D0-2D273E6EC9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2E3EFF-4F29-114F-AE91-3964DFE7DC4D}" type="slidenum">
              <a:rPr lang="fr-FR" smtClean="0">
                <a:latin typeface="Town 80 Text Light"/>
              </a:rPr>
              <a:t>‹N°›</a:t>
            </a:fld>
            <a:endParaRPr lang="fr-FR" dirty="0">
              <a:latin typeface="Town 80 Text Light"/>
            </a:endParaRPr>
          </a:p>
        </p:txBody>
      </p:sp>
    </p:spTree>
    <p:extLst>
      <p:ext uri="{BB962C8B-B14F-4D97-AF65-F5344CB8AC3E}">
        <p14:creationId xmlns:p14="http://schemas.microsoft.com/office/powerpoint/2010/main" val="13277744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own 80 Text Light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own 80 Text Light"/>
              </a:defRPr>
            </a:lvl1pPr>
          </a:lstStyle>
          <a:p>
            <a:fld id="{0EB373BD-B66E-C043-9E86-3975D09A5025}" type="datetimeFigureOut">
              <a:rPr lang="fr-FR" smtClean="0"/>
              <a:pPr/>
              <a:t>13/11/2023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own 80 Text Light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own 80 Text Light"/>
              </a:defRPr>
            </a:lvl1pPr>
          </a:lstStyle>
          <a:p>
            <a:fld id="{44D9C98D-0C6D-4C4B-9E87-9A20FE3D60C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58314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685800" rtl="0" eaLnBrk="1" latinLnBrk="0" hangingPunct="1">
      <a:defRPr sz="900" kern="1200">
        <a:solidFill>
          <a:schemeClr val="tx1"/>
        </a:solidFill>
        <a:latin typeface="Town 80 Text Ligh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et tex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C62F3E2-B838-F74B-A5F1-3958E564B1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21553" y="3676481"/>
            <a:ext cx="4722471" cy="14908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104436" y="4676172"/>
            <a:ext cx="3607691" cy="283912"/>
          </a:xfrm>
          <a:prstGeom prst="rect">
            <a:avLst/>
          </a:prstGeom>
        </p:spPr>
        <p:txBody>
          <a:bodyPr lIns="90000"/>
          <a:lstStyle>
            <a:lvl1pPr>
              <a:defRPr sz="12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fr-FR" dirty="0"/>
              <a:t>1. Titre </a:t>
            </a:r>
            <a:r>
              <a:rPr lang="fr-FR" dirty="0">
                <a:solidFill>
                  <a:srgbClr val="D81E42"/>
                </a:solidFill>
              </a:rPr>
              <a:t>du chapitre </a:t>
            </a:r>
            <a:r>
              <a:rPr lang="fr-FR" dirty="0"/>
              <a:t>sur plusieurs lignes si nécessaire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26804FF-5E87-984B-A4C3-B320F20690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1575" y="268471"/>
            <a:ext cx="635037" cy="85427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C90C83A-5B6C-8541-A28D-35D8995A05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54" y="268723"/>
            <a:ext cx="7741573" cy="55779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/>
              <a:t>Titre de la slide sur une ligne si possible</a:t>
            </a:r>
            <a:endParaRPr lang="en-US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2393238-39EA-E44E-8A1F-7FB1A1488D9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7060" y="4546932"/>
            <a:ext cx="681901" cy="413152"/>
          </a:xfrm>
          <a:prstGeom prst="rect">
            <a:avLst/>
          </a:prstGeom>
        </p:spPr>
      </p:pic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6B8DB75-FFA6-A543-8D7B-DBEC8EA73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1576" y="1273229"/>
            <a:ext cx="5116011" cy="3137527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AE3C446B-7394-7D4C-B24F-6D8E3D18FE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47505" y="1273176"/>
            <a:ext cx="3364696" cy="31369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  <a:lvl2pPr>
              <a:defRPr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2pPr>
            <a:lvl3pPr>
              <a:defRPr i="1">
                <a:solidFill>
                  <a:srgbClr val="A5A5A5"/>
                </a:solidFill>
                <a:latin typeface="Century Gothic" panose="020B0502020202020204" pitchFamily="34" charset="0"/>
                <a:cs typeface="Century Gothic" panose="020B0502020202020204" pitchFamily="34" charset="0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418072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et graphiq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C62F3E2-B838-F74B-A5F1-3958E564B1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21553" y="3676481"/>
            <a:ext cx="4722471" cy="14908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104436" y="4676172"/>
            <a:ext cx="3607691" cy="283912"/>
          </a:xfrm>
          <a:prstGeom prst="rect">
            <a:avLst/>
          </a:prstGeom>
        </p:spPr>
        <p:txBody>
          <a:bodyPr lIns="90000"/>
          <a:lstStyle>
            <a:lvl1pPr>
              <a:defRPr sz="12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fr-FR" dirty="0"/>
              <a:t>1. Titre du chapitre sur plusieurs lignes si nécessaire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26804FF-5E87-984B-A4C3-B320F20690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1575" y="268471"/>
            <a:ext cx="635037" cy="85427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C90C83A-5B6C-8541-A28D-35D8995A05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50" y="268723"/>
            <a:ext cx="7558269" cy="55779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/>
              <a:t>Titre de la slide sur une ligne si possible</a:t>
            </a:r>
            <a:endParaRPr lang="en-US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2393238-39EA-E44E-8A1F-7FB1A1488D9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7060" y="4546932"/>
            <a:ext cx="681901" cy="413152"/>
          </a:xfrm>
          <a:prstGeom prst="rect">
            <a:avLst/>
          </a:prstGeom>
        </p:spPr>
      </p:pic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00101116-F9B7-2740-AE4D-47C2E9EEF9B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7054" y="1266390"/>
            <a:ext cx="4104955" cy="1812478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i="0">
                <a:solidFill>
                  <a:srgbClr val="D91E4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/>
              <a:t>Modifier les styles du texte du masque
Deuxième niveau
Troisième niveau
Quatrième niveau</a:t>
            </a: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217AB807-D565-3E40-BBDC-9D7D53930E5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7054" y="3147610"/>
            <a:ext cx="4104955" cy="122436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/>
              <a:t>Modifier les styles du texte du masque</a:t>
            </a:r>
          </a:p>
        </p:txBody>
      </p:sp>
      <p:sp>
        <p:nvSpPr>
          <p:cNvPr id="3" name="Espace réservé du graphique 2">
            <a:extLst>
              <a:ext uri="{FF2B5EF4-FFF2-40B4-BE49-F238E27FC236}">
                <a16:creationId xmlns:a16="http://schemas.microsoft.com/office/drawing/2014/main" id="{9D6CC52E-1186-DC40-8D83-2DCA6F8318B6}"/>
              </a:ext>
            </a:extLst>
          </p:cNvPr>
          <p:cNvSpPr>
            <a:spLocks noGrp="1"/>
          </p:cNvSpPr>
          <p:nvPr>
            <p:ph type="chart" sz="quarter" idx="22"/>
          </p:nvPr>
        </p:nvSpPr>
        <p:spPr>
          <a:xfrm>
            <a:off x="5656216" y="1266396"/>
            <a:ext cx="3055937" cy="3105587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98172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ext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Image 14" descr="Image 1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21528" y="3676228"/>
            <a:ext cx="4722472" cy="14908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Image 5" descr="Image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1576" y="268471"/>
            <a:ext cx="635039" cy="854276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Titre de la slide sur une ligne si possible"/>
          <p:cNvSpPr txBox="1">
            <a:spLocks noGrp="1"/>
          </p:cNvSpPr>
          <p:nvPr>
            <p:ph type="title" hasCustomPrompt="1"/>
          </p:nvPr>
        </p:nvSpPr>
        <p:spPr>
          <a:xfrm>
            <a:off x="646892" y="268471"/>
            <a:ext cx="7558269" cy="557798"/>
          </a:xfrm>
          <a:prstGeom prst="rect">
            <a:avLst/>
          </a:prstGeom>
        </p:spPr>
        <p:txBody>
          <a:bodyPr/>
          <a:lstStyle/>
          <a:p>
            <a:r>
              <a:t>Titre de la slide sur une ligne si possible</a:t>
            </a:r>
          </a:p>
        </p:txBody>
      </p:sp>
      <p:pic>
        <p:nvPicPr>
          <p:cNvPr id="106" name="Image 17" descr="Image 1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67046" y="4546954"/>
            <a:ext cx="681903" cy="413153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467045" y="1266390"/>
            <a:ext cx="4104956" cy="181247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91E43"/>
                </a:solidFill>
              </a:defRPr>
            </a:lvl1pPr>
            <a:lvl2pPr>
              <a:defRPr>
                <a:solidFill>
                  <a:srgbClr val="D91E43"/>
                </a:solidFill>
              </a:defRPr>
            </a:lvl2pPr>
            <a:lvl3pPr>
              <a:defRPr>
                <a:solidFill>
                  <a:srgbClr val="D91E43"/>
                </a:solidFill>
              </a:defRPr>
            </a:lvl3pPr>
            <a:lvl4pPr>
              <a:defRPr>
                <a:solidFill>
                  <a:srgbClr val="D91E43"/>
                </a:solidFill>
              </a:defRPr>
            </a:lvl4pPr>
            <a:lvl5pPr>
              <a:defRPr>
                <a:solidFill>
                  <a:srgbClr val="D91E43"/>
                </a:solidFill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08" name="Espace réservé du texte 7"/>
          <p:cNvSpPr>
            <a:spLocks noGrp="1"/>
          </p:cNvSpPr>
          <p:nvPr>
            <p:ph type="body" sz="quarter" idx="21" hasCustomPrompt="1"/>
          </p:nvPr>
        </p:nvSpPr>
        <p:spPr>
          <a:xfrm>
            <a:off x="467045" y="3147606"/>
            <a:ext cx="4104956" cy="1224370"/>
          </a:xfrm>
          <a:prstGeom prst="rect">
            <a:avLst/>
          </a:prstGeom>
        </p:spPr>
        <p:txBody>
          <a:bodyPr/>
          <a:lstStyle/>
          <a:p>
            <a:r>
              <a:t>Modifier les styles du texte du masque</a:t>
            </a:r>
          </a:p>
        </p:txBody>
      </p:sp>
      <p:sp>
        <p:nvSpPr>
          <p:cNvPr id="109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439106" y="4676193"/>
            <a:ext cx="273061" cy="2819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120B0E"/>
                </a:solidFill>
              </a:rPr>
              <a:pPr/>
              <a:t>‹N°›</a:t>
            </a:fld>
            <a:endParaRPr>
              <a:solidFill>
                <a:srgbClr val="120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085989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2702177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8FB5-02A3-4F65-AF53-675639219E99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6726-5F1A-49A7-A198-7EF09966A0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3024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8FB5-02A3-4F65-AF53-675639219E99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6726-5F1A-49A7-A198-7EF09966A0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53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9" y="1282702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9" y="3441702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8FB5-02A3-4F65-AF53-675639219E99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6726-5F1A-49A7-A198-7EF09966A0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79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1" cy="326231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1" y="1370013"/>
            <a:ext cx="3867151" cy="326231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8FB5-02A3-4F65-AF53-675639219E99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6726-5F1A-49A7-A198-7EF09966A0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178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9" y="274643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67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67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1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1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8FB5-02A3-4F65-AF53-675639219E99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6726-5F1A-49A7-A198-7EF09966A0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89651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8FB5-02A3-4F65-AF53-675639219E99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6726-5F1A-49A7-A198-7EF09966A0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178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8FB5-02A3-4F65-AF53-675639219E99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6726-5F1A-49A7-A198-7EF09966A0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50733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739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9" y="741617"/>
            <a:ext cx="4629151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739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8FB5-02A3-4F65-AF53-675639219E99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6726-5F1A-49A7-A198-7EF09966A0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324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solidFill>
          <a:srgbClr val="D91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AD66F89-EF32-724A-9782-3B2ACC1A69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6512" y="-11574"/>
            <a:ext cx="6053560" cy="151339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38FD55B-462E-BF45-8085-50896FBA7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3552" y="1823941"/>
            <a:ext cx="4178461" cy="208786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/>
              <a:t>Titre de la présentation sur plusieurs lignes </a:t>
            </a:r>
            <a:br>
              <a:rPr lang="fr-FR" dirty="0"/>
            </a:br>
            <a:r>
              <a:rPr lang="fr-FR" dirty="0"/>
              <a:t>si besoin</a:t>
            </a:r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433944A-6EC4-4541-8DDC-E9F69FD730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6036" y="0"/>
            <a:ext cx="1368867" cy="829372"/>
          </a:xfrm>
          <a:prstGeom prst="rect">
            <a:avLst/>
          </a:prstGeom>
        </p:spPr>
      </p:pic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F5243735-760E-5745-B610-9C47003739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93226" y="4141063"/>
            <a:ext cx="656341" cy="2309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0">
                <a:latin typeface="Century Gothic" panose="020B0502020202020204" pitchFamily="34" charset="0"/>
              </a:defRPr>
            </a:lvl1pPr>
          </a:lstStyle>
          <a:p>
            <a:r>
              <a:rPr lang="fr-FR" dirty="0"/>
              <a:t>Ville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 hasCustomPrompt="1"/>
          </p:nvPr>
        </p:nvSpPr>
        <p:spPr>
          <a:xfrm>
            <a:off x="6661169" y="3868123"/>
            <a:ext cx="2087563" cy="360065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800">
                <a:latin typeface="Century Gothic" panose="020B0502020202020204" pitchFamily="34" charset="0"/>
              </a:defRPr>
            </a:lvl1pPr>
            <a:lvl2pPr marL="342891" indent="0">
              <a:buNone/>
              <a:defRPr/>
            </a:lvl2pPr>
            <a:lvl3pPr marL="685783" indent="0">
              <a:buNone/>
              <a:defRPr/>
            </a:lvl3pPr>
            <a:lvl4pPr marL="1028674" indent="0">
              <a:buNone/>
              <a:defRPr/>
            </a:lvl4pPr>
          </a:lstStyle>
          <a:p>
            <a:pPr lvl="0"/>
            <a:r>
              <a:rPr lang="fr-FR" dirty="0"/>
              <a:t>19 juin 2019</a:t>
            </a:r>
          </a:p>
        </p:txBody>
      </p:sp>
    </p:spTree>
    <p:extLst>
      <p:ext uri="{BB962C8B-B14F-4D97-AF65-F5344CB8AC3E}">
        <p14:creationId xmlns:p14="http://schemas.microsoft.com/office/powerpoint/2010/main" val="19616207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739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9" y="741617"/>
            <a:ext cx="4629151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739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8FB5-02A3-4F65-AF53-675639219E99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6726-5F1A-49A7-A198-7EF09966A0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93624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8FB5-02A3-4F65-AF53-675639219E99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6726-5F1A-49A7-A198-7EF09966A0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37499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7" y="274892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64" y="274892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8FB5-02A3-4F65-AF53-675639219E99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6726-5F1A-49A7-A198-7EF09966A0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7068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rgbClr val="F1A9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4598B3BF-8CBC-6149-A84C-B0EBF6E5EE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35875" y="1250460"/>
            <a:ext cx="3882201" cy="2164325"/>
          </a:xfrm>
          <a:prstGeom prst="rect">
            <a:avLst/>
          </a:prstGeom>
        </p:spPr>
        <p:txBody>
          <a:bodyPr>
            <a:noAutofit/>
          </a:bodyPr>
          <a:lstStyle>
            <a:lvl1pPr marL="457189" indent="-457189">
              <a:buClr>
                <a:srgbClr val="D91E43"/>
              </a:buClr>
              <a:buFont typeface="+mj-lt"/>
              <a:buAutoNum type="arabicPeriod"/>
              <a:defRPr sz="36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/>
              <a:t>Titre du chapitre sur plusieurs lignes si nécessaire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A9802719-36BE-B14F-899C-0D7D0E94C2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76262" y="4664569"/>
            <a:ext cx="1978407" cy="289368"/>
          </a:xfrm>
          <a:prstGeom prst="rect">
            <a:avLst/>
          </a:prstGeom>
        </p:spPr>
        <p:txBody>
          <a:bodyPr/>
          <a:lstStyle>
            <a:lvl1pPr marL="0" marR="0" indent="0" algn="ctr" defTabSz="685783" rtl="0" eaLnBrk="1" fontAlgn="auto" latinLnBrk="0" hangingPunct="1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rgbClr val="D91E43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Titre de la présentation</a:t>
            </a:r>
          </a:p>
        </p:txBody>
      </p:sp>
      <p:sp>
        <p:nvSpPr>
          <p:cNvPr id="2" name="Ellipse 1"/>
          <p:cNvSpPr/>
          <p:nvPr userDrawn="1"/>
        </p:nvSpPr>
        <p:spPr>
          <a:xfrm rot="2125582">
            <a:off x="-971952" y="647617"/>
            <a:ext cx="2510416" cy="462520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1"/>
          </a:p>
        </p:txBody>
      </p:sp>
    </p:spTree>
    <p:extLst>
      <p:ext uri="{BB962C8B-B14F-4D97-AF65-F5344CB8AC3E}">
        <p14:creationId xmlns:p14="http://schemas.microsoft.com/office/powerpoint/2010/main" val="2824240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re et contenu">
    <p:bg>
      <p:bgPr>
        <a:solidFill>
          <a:srgbClr val="43A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4598B3BF-8CBC-6149-A84C-B0EBF6E5EE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35875" y="1250460"/>
            <a:ext cx="3882201" cy="2164325"/>
          </a:xfrm>
          <a:prstGeom prst="rect">
            <a:avLst/>
          </a:prstGeom>
        </p:spPr>
        <p:txBody>
          <a:bodyPr>
            <a:noAutofit/>
          </a:bodyPr>
          <a:lstStyle>
            <a:lvl1pPr marL="457189" indent="-457189">
              <a:buClr>
                <a:srgbClr val="D91E43"/>
              </a:buClr>
              <a:buFont typeface="+mj-lt"/>
              <a:buAutoNum type="arabicPeriod"/>
              <a:defRPr sz="36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/>
              <a:t>Titre du chapitre sur plusieurs lignes si nécessaire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A9802719-36BE-B14F-899C-0D7D0E94C2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76262" y="4664569"/>
            <a:ext cx="1978407" cy="289368"/>
          </a:xfrm>
          <a:prstGeom prst="rect">
            <a:avLst/>
          </a:prstGeom>
        </p:spPr>
        <p:txBody>
          <a:bodyPr/>
          <a:lstStyle>
            <a:lvl1pPr marL="0" marR="0" indent="0" algn="ctr" defTabSz="685783" rtl="0" eaLnBrk="1" fontAlgn="auto" latinLnBrk="0" hangingPunct="1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rgbClr val="D91E43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Titre de la présentation</a:t>
            </a:r>
          </a:p>
        </p:txBody>
      </p:sp>
      <p:sp>
        <p:nvSpPr>
          <p:cNvPr id="2" name="Ellipse 1"/>
          <p:cNvSpPr/>
          <p:nvPr userDrawn="1"/>
        </p:nvSpPr>
        <p:spPr>
          <a:xfrm rot="2125582">
            <a:off x="-971952" y="647617"/>
            <a:ext cx="2510416" cy="462520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1"/>
          </a:p>
        </p:txBody>
      </p:sp>
    </p:spTree>
    <p:extLst>
      <p:ext uri="{BB962C8B-B14F-4D97-AF65-F5344CB8AC3E}">
        <p14:creationId xmlns:p14="http://schemas.microsoft.com/office/powerpoint/2010/main" val="2051884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et contenu">
    <p:bg>
      <p:bgPr>
        <a:solidFill>
          <a:srgbClr val="120B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4598B3BF-8CBC-6149-A84C-B0EBF6E5EE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35875" y="1250460"/>
            <a:ext cx="3882201" cy="2164325"/>
          </a:xfrm>
          <a:prstGeom prst="rect">
            <a:avLst/>
          </a:prstGeom>
        </p:spPr>
        <p:txBody>
          <a:bodyPr>
            <a:noAutofit/>
          </a:bodyPr>
          <a:lstStyle>
            <a:lvl1pPr marL="457189" indent="-457189">
              <a:buClr>
                <a:srgbClr val="D91E43"/>
              </a:buClr>
              <a:buFont typeface="+mj-lt"/>
              <a:buAutoNum type="arabicPeriod"/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du chapitre sur plusieurs lignes si nécessaire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A9802719-36BE-B14F-899C-0D7D0E94C2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48278" y="4664569"/>
            <a:ext cx="1906399" cy="289368"/>
          </a:xfrm>
          <a:prstGeom prst="rect">
            <a:avLst/>
          </a:prstGeom>
        </p:spPr>
        <p:txBody>
          <a:bodyPr/>
          <a:lstStyle>
            <a:lvl1pPr marL="0" marR="0" indent="0" algn="ctr" defTabSz="685783" rtl="0" eaLnBrk="1" fontAlgn="auto" latinLnBrk="0" hangingPunct="1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rgbClr val="D91E43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Titre de la présentation</a:t>
            </a:r>
          </a:p>
        </p:txBody>
      </p:sp>
      <p:sp>
        <p:nvSpPr>
          <p:cNvPr id="2" name="Ellipse 1"/>
          <p:cNvSpPr/>
          <p:nvPr userDrawn="1"/>
        </p:nvSpPr>
        <p:spPr>
          <a:xfrm rot="2125582">
            <a:off x="-971952" y="647617"/>
            <a:ext cx="2510416" cy="462520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1"/>
          </a:p>
        </p:txBody>
      </p:sp>
    </p:spTree>
    <p:extLst>
      <p:ext uri="{BB962C8B-B14F-4D97-AF65-F5344CB8AC3E}">
        <p14:creationId xmlns:p14="http://schemas.microsoft.com/office/powerpoint/2010/main" val="2051884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023415" y="4676172"/>
            <a:ext cx="3688712" cy="283912"/>
          </a:xfrm>
          <a:prstGeom prst="rect">
            <a:avLst/>
          </a:prstGeom>
        </p:spPr>
        <p:txBody>
          <a:bodyPr lIns="90000"/>
          <a:lstStyle>
            <a:lvl1pPr>
              <a:defRPr sz="12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fr-FR" dirty="0"/>
              <a:t>1. Titre du chapitre sur plusieurs lignes si nécessaire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26804FF-5E87-984B-A4C3-B320F20690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575" y="268471"/>
            <a:ext cx="635037" cy="85427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C90C83A-5B6C-8541-A28D-35D8995A05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883" y="268723"/>
            <a:ext cx="7885589" cy="55779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/>
              <a:t>Titre de la slide sur une ligne si possible</a:t>
            </a:r>
            <a:endParaRPr lang="en-US" dirty="0"/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C3D7DD06-FED6-3940-8A09-66D27745DA1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1560" y="1342706"/>
            <a:ext cx="1335088" cy="2952067"/>
          </a:xfrm>
          <a:prstGeom prst="rect">
            <a:avLst/>
          </a:prstGeom>
          <a:solidFill>
            <a:srgbClr val="F2F2F1"/>
          </a:solidFill>
          <a:ln w="171450" cap="sq" cmpd="sng">
            <a:solidFill>
              <a:schemeClr val="accent3">
                <a:lumMod val="40000"/>
                <a:lumOff val="60000"/>
                <a:alpha val="57000"/>
              </a:schemeClr>
            </a:solidFill>
            <a:miter lim="800000"/>
          </a:ln>
        </p:spPr>
        <p:txBody>
          <a:bodyPr lIns="90000">
            <a:normAutofit/>
          </a:bodyPr>
          <a:lstStyle>
            <a:lvl1pPr marL="0" indent="0">
              <a:buSzPct val="85000"/>
              <a:buFont typeface="Arial" panose="020B0604020202020204" pitchFamily="34" charset="0"/>
              <a:buNone/>
              <a:defRPr sz="1500">
                <a:solidFill>
                  <a:srgbClr val="D91E43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/>
              <a:t>Texte</a:t>
            </a:r>
          </a:p>
          <a:p>
            <a:endParaRPr lang="fr-FR" dirty="0"/>
          </a:p>
          <a:p>
            <a:r>
              <a:rPr lang="fr-FR" dirty="0"/>
              <a:t>Deuxième niveau
Troisième niveau
Quatrième niveau
Cinquième niveau</a:t>
            </a:r>
          </a:p>
        </p:txBody>
      </p:sp>
      <p:sp>
        <p:nvSpPr>
          <p:cNvPr id="10" name="Espace réservé du contenu 8">
            <a:extLst>
              <a:ext uri="{FF2B5EF4-FFF2-40B4-BE49-F238E27FC236}">
                <a16:creationId xmlns:a16="http://schemas.microsoft.com/office/drawing/2014/main" id="{8D80896F-1625-9B4C-9F3F-DCC2F457C23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268669" y="1342706"/>
            <a:ext cx="1335088" cy="2952067"/>
          </a:xfrm>
          <a:prstGeom prst="rect">
            <a:avLst/>
          </a:prstGeom>
          <a:solidFill>
            <a:srgbClr val="F2F2F1"/>
          </a:solidFill>
          <a:ln w="171450" cap="sq" cmpd="sng">
            <a:solidFill>
              <a:schemeClr val="accent3">
                <a:lumMod val="40000"/>
                <a:lumOff val="60000"/>
                <a:alpha val="57000"/>
              </a:schemeClr>
            </a:solidFill>
            <a:miter lim="800000"/>
          </a:ln>
        </p:spPr>
        <p:txBody>
          <a:bodyPr lIns="90000">
            <a:normAutofit/>
          </a:bodyPr>
          <a:lstStyle>
            <a:lvl1pPr marL="0" indent="0">
              <a:buSzPct val="85000"/>
              <a:buFont typeface="Arial" panose="020B0604020202020204" pitchFamily="34" charset="0"/>
              <a:buNone/>
              <a:defRPr sz="1500">
                <a:latin typeface="Century Gothic" panose="020B0502020202020204" pitchFamily="34" charset="0"/>
              </a:defRPr>
            </a:lvl1pPr>
          </a:lstStyle>
          <a:p>
            <a:r>
              <a:rPr lang="fr-FR" dirty="0"/>
              <a:t>Texte</a:t>
            </a:r>
          </a:p>
          <a:p>
            <a:endParaRPr lang="fr-FR" dirty="0"/>
          </a:p>
          <a:p>
            <a:r>
              <a:rPr lang="fr-FR" dirty="0"/>
              <a:t>Deuxième niveau
Troisième niveau
Quatrième niveau
Cinquième niveau</a:t>
            </a:r>
          </a:p>
        </p:txBody>
      </p:sp>
      <p:sp>
        <p:nvSpPr>
          <p:cNvPr id="11" name="Espace réservé du contenu 8">
            <a:extLst>
              <a:ext uri="{FF2B5EF4-FFF2-40B4-BE49-F238E27FC236}">
                <a16:creationId xmlns:a16="http://schemas.microsoft.com/office/drawing/2014/main" id="{70F36D0A-1D3B-964C-8A39-46CA1BE4248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925779" y="1342706"/>
            <a:ext cx="1335088" cy="2952067"/>
          </a:xfrm>
          <a:prstGeom prst="rect">
            <a:avLst/>
          </a:prstGeom>
          <a:solidFill>
            <a:srgbClr val="F2F2F1"/>
          </a:solidFill>
          <a:ln w="171450" cap="sq" cmpd="sng">
            <a:solidFill>
              <a:schemeClr val="accent3">
                <a:lumMod val="40000"/>
                <a:lumOff val="60000"/>
                <a:alpha val="57000"/>
              </a:schemeClr>
            </a:solidFill>
            <a:miter lim="800000"/>
          </a:ln>
        </p:spPr>
        <p:txBody>
          <a:bodyPr lIns="90000">
            <a:normAutofit/>
          </a:bodyPr>
          <a:lstStyle>
            <a:lvl1pPr marL="0" indent="0">
              <a:buSzPct val="85000"/>
              <a:buFont typeface="Arial" panose="020B0604020202020204" pitchFamily="34" charset="0"/>
              <a:buNone/>
              <a:defRPr sz="15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/>
              <a:t>Texte</a:t>
            </a:r>
          </a:p>
          <a:p>
            <a:endParaRPr lang="fr-FR" dirty="0"/>
          </a:p>
          <a:p>
            <a:r>
              <a:rPr lang="fr-FR" dirty="0"/>
              <a:t>Deuxième niveau
Troisième niveau
Quatrième niveau
Cinquième niveau</a:t>
            </a:r>
          </a:p>
        </p:txBody>
      </p:sp>
      <p:sp>
        <p:nvSpPr>
          <p:cNvPr id="12" name="Espace réservé du contenu 8">
            <a:extLst>
              <a:ext uri="{FF2B5EF4-FFF2-40B4-BE49-F238E27FC236}">
                <a16:creationId xmlns:a16="http://schemas.microsoft.com/office/drawing/2014/main" id="{4569A6F3-82AD-A748-B5F6-2D9B41B732A1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582887" y="1342706"/>
            <a:ext cx="1335088" cy="2952067"/>
          </a:xfrm>
          <a:prstGeom prst="rect">
            <a:avLst/>
          </a:prstGeom>
          <a:solidFill>
            <a:srgbClr val="F2F2F1"/>
          </a:solidFill>
          <a:ln w="171450" cap="sq" cmpd="sng">
            <a:solidFill>
              <a:schemeClr val="accent3">
                <a:lumMod val="40000"/>
                <a:lumOff val="60000"/>
                <a:alpha val="57000"/>
              </a:schemeClr>
            </a:solidFill>
            <a:miter lim="800000"/>
          </a:ln>
        </p:spPr>
        <p:txBody>
          <a:bodyPr lIns="90000">
            <a:noAutofit/>
          </a:bodyPr>
          <a:lstStyle>
            <a:lvl1pPr marL="0" indent="0">
              <a:buSzPct val="85000"/>
              <a:buFontTx/>
              <a:buNone/>
              <a:defRPr sz="1500">
                <a:latin typeface="Century Gothic" panose="020B0502020202020204" pitchFamily="34" charset="0"/>
              </a:defRPr>
            </a:lvl1pPr>
          </a:lstStyle>
          <a:p>
            <a:r>
              <a:rPr lang="fr-FR" dirty="0"/>
              <a:t>Texte</a:t>
            </a:r>
          </a:p>
          <a:p>
            <a:endParaRPr lang="fr-FR" dirty="0"/>
          </a:p>
          <a:p>
            <a:r>
              <a:rPr lang="fr-FR" dirty="0"/>
              <a:t>Deuxième niveau</a:t>
            </a:r>
          </a:p>
          <a:p>
            <a:r>
              <a:rPr lang="fr-FR" dirty="0"/>
              <a:t>
Troisième niveau
Quatrième niveau
Cinquième niveau</a:t>
            </a:r>
          </a:p>
        </p:txBody>
      </p:sp>
      <p:sp>
        <p:nvSpPr>
          <p:cNvPr id="13" name="Espace réservé du contenu 8">
            <a:extLst>
              <a:ext uri="{FF2B5EF4-FFF2-40B4-BE49-F238E27FC236}">
                <a16:creationId xmlns:a16="http://schemas.microsoft.com/office/drawing/2014/main" id="{B89E35EC-5369-7948-B4AA-830179738FD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239996" y="1342706"/>
            <a:ext cx="1335088" cy="2952067"/>
          </a:xfrm>
          <a:prstGeom prst="rect">
            <a:avLst/>
          </a:prstGeom>
          <a:solidFill>
            <a:srgbClr val="F2F2F1"/>
          </a:solidFill>
          <a:ln w="171450" cap="sq" cmpd="sng">
            <a:solidFill>
              <a:schemeClr val="accent3">
                <a:lumMod val="40000"/>
                <a:lumOff val="60000"/>
                <a:alpha val="57000"/>
              </a:schemeClr>
            </a:solidFill>
            <a:miter lim="800000"/>
          </a:ln>
        </p:spPr>
        <p:txBody>
          <a:bodyPr lIns="90000">
            <a:normAutofit/>
          </a:bodyPr>
          <a:lstStyle>
            <a:lvl1pPr marL="0" indent="0">
              <a:buSzPct val="85000"/>
              <a:buFont typeface="Arial" panose="020B0604020202020204" pitchFamily="34" charset="0"/>
              <a:buNone/>
              <a:defRPr sz="15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/>
              <a:t>Texte</a:t>
            </a:r>
          </a:p>
          <a:p>
            <a:endParaRPr lang="fr-FR" dirty="0"/>
          </a:p>
          <a:p>
            <a:r>
              <a:rPr lang="fr-FR" dirty="0"/>
              <a:t>Deuxième niveau
Troisième niveau
Quatrième niveau
Cinquième niveau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2393238-39EA-E44E-8A1F-7FB1A1488D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7060" y="4546932"/>
            <a:ext cx="681901" cy="41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990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et tex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C62F3E2-B838-F74B-A5F1-3958E564B1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21553" y="3676481"/>
            <a:ext cx="4722471" cy="14908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104436" y="4676172"/>
            <a:ext cx="3607691" cy="283912"/>
          </a:xfrm>
          <a:prstGeom prst="rect">
            <a:avLst/>
          </a:prstGeom>
        </p:spPr>
        <p:txBody>
          <a:bodyPr lIns="90000"/>
          <a:lstStyle>
            <a:lvl1pPr>
              <a:defRPr sz="12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fr-FR" dirty="0"/>
              <a:t>1. Titre du chapitre sur plusieurs lignes si nécessaire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26804FF-5E87-984B-A4C3-B320F20690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1575" y="268471"/>
            <a:ext cx="635037" cy="85427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C90C83A-5B6C-8541-A28D-35D8995A05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54" y="268723"/>
            <a:ext cx="7741573" cy="55779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/>
              <a:t>Titre de la slide sur une ligne si possible</a:t>
            </a:r>
            <a:endParaRPr lang="en-US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2393238-39EA-E44E-8A1F-7FB1A1488D9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7060" y="4546932"/>
            <a:ext cx="681901" cy="413152"/>
          </a:xfrm>
          <a:prstGeom prst="rect">
            <a:avLst/>
          </a:prstGeom>
        </p:spPr>
      </p:pic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6B8DB75-FFA6-A543-8D7B-DBEC8EA73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1576" y="1273229"/>
            <a:ext cx="5116011" cy="3137527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AE3C446B-7394-7D4C-B24F-6D8E3D18FE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47505" y="1273176"/>
            <a:ext cx="3364696" cy="31369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  <a:lvl2pPr>
              <a:defRPr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2pPr>
            <a:lvl3pPr>
              <a:defRPr i="1">
                <a:solidFill>
                  <a:srgbClr val="A5A5A5"/>
                </a:solidFill>
                <a:latin typeface="Century Gothic" panose="020B0502020202020204" pitchFamily="34" charset="0"/>
                <a:cs typeface="Century Gothic" panose="020B0502020202020204" pitchFamily="34" charset="0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6547536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et text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C62F3E2-B838-F74B-A5F1-3958E564B1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21553" y="3676481"/>
            <a:ext cx="4722471" cy="14908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104436" y="4676172"/>
            <a:ext cx="3607691" cy="283912"/>
          </a:xfrm>
          <a:prstGeom prst="rect">
            <a:avLst/>
          </a:prstGeom>
        </p:spPr>
        <p:txBody>
          <a:bodyPr lIns="90000"/>
          <a:lstStyle>
            <a:lvl1pPr>
              <a:defRPr sz="12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fr-FR" dirty="0"/>
              <a:t>1. Titre du chapitre sur plusieurs lignes si nécessaire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26804FF-5E87-984B-A4C3-B320F20690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1575" y="268471"/>
            <a:ext cx="635037" cy="85427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C90C83A-5B6C-8541-A28D-35D8995A05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54" y="268723"/>
            <a:ext cx="7741573" cy="55779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/>
              <a:t>Titre de la slide sur une ligne si possible</a:t>
            </a:r>
            <a:endParaRPr lang="en-US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2393238-39EA-E44E-8A1F-7FB1A1488D9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7060" y="4546932"/>
            <a:ext cx="681901" cy="413152"/>
          </a:xfrm>
          <a:prstGeom prst="rect">
            <a:avLst/>
          </a:prstGeom>
        </p:spPr>
      </p:pic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6B8DB75-FFA6-A543-8D7B-DBEC8EA73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1273229"/>
            <a:ext cx="3356659" cy="3137527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AE3C446B-7394-7D4C-B24F-6D8E3D18FE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11325" y="1273176"/>
            <a:ext cx="5100899" cy="31369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  <a:lvl2pPr>
              <a:defRPr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2pPr>
            <a:lvl3pPr>
              <a:defRPr i="1">
                <a:solidFill>
                  <a:srgbClr val="A5A5A5"/>
                </a:solidFill>
                <a:latin typeface="Century Gothic" panose="020B0502020202020204" pitchFamily="34" charset="0"/>
                <a:cs typeface="Century Gothic" panose="020B0502020202020204" pitchFamily="34" charset="0"/>
              </a:defRPr>
            </a:lvl3pPr>
            <a:lvl4pPr>
              <a:defRPr>
                <a:latin typeface="Town 80 Text Light"/>
                <a:cs typeface="Town 80 Text Light"/>
              </a:defRPr>
            </a:lvl4pPr>
            <a:lvl5pPr>
              <a:defRPr>
                <a:latin typeface="Town 80 Text Light"/>
                <a:cs typeface="Town 80 Text Ligh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1339460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C62F3E2-B838-F74B-A5F1-3958E564B1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21553" y="3676481"/>
            <a:ext cx="4722471" cy="14908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104436" y="4676172"/>
            <a:ext cx="3607691" cy="283912"/>
          </a:xfrm>
          <a:prstGeom prst="rect">
            <a:avLst/>
          </a:prstGeom>
        </p:spPr>
        <p:txBody>
          <a:bodyPr lIns="90000"/>
          <a:lstStyle>
            <a:lvl1pPr>
              <a:defRPr sz="12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fr-FR" dirty="0"/>
              <a:t>1. Titre du chapitre sur plusieurs lignes si nécessaire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26804FF-5E87-984B-A4C3-B320F20690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1575" y="268471"/>
            <a:ext cx="635037" cy="85427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C90C83A-5B6C-8541-A28D-35D8995A05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52" y="268723"/>
            <a:ext cx="7669565" cy="55779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/>
              <a:t>Titre de la slide sur une ligne si possible</a:t>
            </a:r>
            <a:endParaRPr lang="en-US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2393238-39EA-E44E-8A1F-7FB1A1488D9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7060" y="4546932"/>
            <a:ext cx="681901" cy="413152"/>
          </a:xfrm>
          <a:prstGeom prst="rect">
            <a:avLst/>
          </a:prstGeom>
        </p:spPr>
      </p:pic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AE3C446B-7394-7D4C-B24F-6D8E3D18FE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81515" y="1266390"/>
            <a:ext cx="5030612" cy="31369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buClr>
                <a:srgbClr val="D91E43"/>
              </a:buClr>
              <a:defRPr b="1">
                <a:latin typeface="Century Gothic" panose="020B0502020202020204" pitchFamily="34" charset="0"/>
              </a:defRPr>
            </a:lvl1pPr>
          </a:lstStyle>
          <a:p>
            <a:r>
              <a:rPr lang="fr-FR" dirty="0"/>
              <a:t>Modifier les styles du texte du masque
Deuxième niveau
Troisième niveau
Quatrième niveau
Cinquième niveau</a:t>
            </a:r>
          </a:p>
        </p:txBody>
      </p:sp>
      <p:sp>
        <p:nvSpPr>
          <p:cNvPr id="10" name="Espace réservé du texte 3"/>
          <p:cNvSpPr>
            <a:spLocks noGrp="1"/>
          </p:cNvSpPr>
          <p:nvPr>
            <p:ph type="body" sz="quarter" idx="18"/>
          </p:nvPr>
        </p:nvSpPr>
        <p:spPr>
          <a:xfrm>
            <a:off x="467047" y="1266390"/>
            <a:ext cx="2977412" cy="3136900"/>
          </a:xfrm>
          <a:prstGeom prst="rect">
            <a:avLst/>
          </a:prstGeom>
        </p:spPr>
        <p:txBody>
          <a:bodyPr vert="horz"/>
          <a:lstStyle>
            <a:lvl1pPr>
              <a:defRPr b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  <a:lvl2pPr>
              <a:defRPr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2pPr>
            <a:lvl3pPr>
              <a:defRPr i="1">
                <a:solidFill>
                  <a:schemeClr val="accent3"/>
                </a:solidFill>
                <a:latin typeface="Century Gothic" panose="020B0502020202020204" pitchFamily="34" charset="0"/>
                <a:cs typeface="Century Gothic" panose="020B0502020202020204" pitchFamily="34" charset="0"/>
              </a:defRPr>
            </a:lvl3pPr>
            <a:lvl4pPr>
              <a:defRPr i="1">
                <a:solidFill>
                  <a:schemeClr val="accent3"/>
                </a:solidFill>
                <a:latin typeface="Town 80 Text Light"/>
                <a:cs typeface="Town 80 Text Light"/>
              </a:defRPr>
            </a:lvl4pPr>
            <a:lvl5pPr>
              <a:defRPr i="1">
                <a:latin typeface="Town 80 Text Light"/>
                <a:cs typeface="Town 80 Text Ligh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11884304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305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61" r:id="rId2"/>
    <p:sldLayoutId id="2147483680" r:id="rId3"/>
    <p:sldLayoutId id="2147483683" r:id="rId4"/>
    <p:sldLayoutId id="2147483682" r:id="rId5"/>
    <p:sldLayoutId id="2147483667" r:id="rId6"/>
    <p:sldLayoutId id="2147483672" r:id="rId7"/>
    <p:sldLayoutId id="2147483673" r:id="rId8"/>
    <p:sldLayoutId id="2147483674" r:id="rId9"/>
    <p:sldLayoutId id="2147483675" r:id="rId10"/>
    <p:sldLayoutId id="2147483908" r:id="rId11"/>
  </p:sldLayoutIdLst>
  <p:hf sldNum="0" hd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Town 80 Text Light"/>
          <a:ea typeface="+mn-ea"/>
          <a:cs typeface="+mn-cs"/>
        </a:defRPr>
      </a:lvl1pPr>
      <a:lvl2pPr marL="51433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1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1" y="274643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1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1" y="4767517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78FB5-02A3-4F65-AF53-675639219E99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1" y="4767517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1" y="4767517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06726-5F1A-49A7-A198-7EF09966A0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0884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6" y="123478"/>
            <a:ext cx="8117631" cy="4867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2625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200" b="1" dirty="0">
                <a:latin typeface="Century Gothic" panose="020B0502020202020204" pitchFamily="34" charset="0"/>
              </a:rPr>
              <a:t>Entité nosographique 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"/>
          </p:nvPr>
        </p:nvSpPr>
        <p:spPr>
          <a:xfrm>
            <a:off x="539553" y="771550"/>
            <a:ext cx="7921380" cy="4104456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v"/>
            </a:pPr>
            <a:endParaRPr lang="fr-FR" sz="1400" b="1" dirty="0">
              <a:solidFill>
                <a:schemeClr val="tx1"/>
              </a:solidFill>
              <a:latin typeface="Town 80 Text Light"/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fr-FR" sz="1400" b="1" dirty="0">
                <a:solidFill>
                  <a:schemeClr val="tx1"/>
                </a:solidFill>
                <a:latin typeface="Town 80 Text Light"/>
              </a:rPr>
              <a:t>Actuellement, la plupart des auteurs utilisent les critères de Berg :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	</a:t>
            </a:r>
          </a:p>
          <a:p>
            <a:pPr marL="342892" lvl="1" indent="0">
              <a:lnSpc>
                <a:spcPct val="100000"/>
              </a:lnSpc>
              <a:buNone/>
            </a:pPr>
            <a:endParaRPr lang="fr-FR" sz="1200" dirty="0">
              <a:solidFill>
                <a:schemeClr val="tx1"/>
              </a:solidFill>
              <a:latin typeface="Town 80 Text Light"/>
            </a:endParaRPr>
          </a:p>
          <a:p>
            <a:pPr marL="342891" lvl="1" indent="0">
              <a:buNone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-      réticence ou refus fréquents d’aller à l’école ;						 détresse émotionnelle à la perspective de devoir aller à l’école, se traduisant par une crainte excessive, des crises de colère, de la tristesse ou des symptômes physiques inexpliqués (cortège de troubles neurovégétatifs) ;					</a:t>
            </a:r>
          </a:p>
          <a:p>
            <a:pPr marL="628641" lvl="1" indent="-285750">
              <a:buFontTx/>
              <a:buChar char="-"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sans que l’enfant ou l’adolescent cherche à masquer son absentéisme ;		</a:t>
            </a:r>
          </a:p>
          <a:p>
            <a:pPr marL="628641" lvl="1" indent="-285750">
              <a:buFontTx/>
              <a:buChar char="-"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maintien à domicile sur le temps scolaire ;						 </a:t>
            </a:r>
          </a:p>
          <a:p>
            <a:pPr marL="628641" lvl="1" indent="-285750">
              <a:buFontTx/>
              <a:buChar char="-"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sans comportements antisociaux significatifs ;					</a:t>
            </a:r>
          </a:p>
          <a:p>
            <a:pPr marL="628641" lvl="1" indent="-285750">
              <a:buFontTx/>
              <a:buChar char="-"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implication parentale pour inciter les enfants à aller à l’école.</a:t>
            </a:r>
          </a:p>
          <a:p>
            <a:pPr marL="342891" lvl="1" indent="0">
              <a:buNone/>
            </a:pPr>
            <a:endParaRPr lang="fr-FR" sz="1100" dirty="0">
              <a:solidFill>
                <a:schemeClr val="tx1"/>
              </a:solidFill>
              <a:latin typeface="Town 80 Text Light"/>
            </a:endParaRPr>
          </a:p>
          <a:p>
            <a:pPr lvl="1"/>
            <a:r>
              <a:rPr lang="fr-FR" sz="1400" dirty="0">
                <a:solidFill>
                  <a:schemeClr val="tx1"/>
                </a:solidFill>
                <a:latin typeface="Town 80 Text Light"/>
              </a:rPr>
              <a:t>Le début en est insidieux, on peut retrouver des facteurs précipitants souvent retenus à tort comme causalités (problème relationnel avec pairs ou enseignant en général).</a:t>
            </a:r>
          </a:p>
          <a:p>
            <a:pPr marL="342891" lvl="1" indent="0">
              <a:buNone/>
            </a:pPr>
            <a:endParaRPr lang="fr-FR" sz="1200" dirty="0">
              <a:solidFill>
                <a:schemeClr val="tx1"/>
              </a:solidFill>
              <a:latin typeface="Town 80 Text Light"/>
            </a:endParaRPr>
          </a:p>
          <a:p>
            <a:pPr marL="342891" lvl="1" indent="0">
              <a:buNone/>
            </a:pPr>
            <a:endParaRPr lang="fr-FR" sz="1400" dirty="0">
              <a:solidFill>
                <a:schemeClr val="tx1"/>
              </a:solidFill>
              <a:latin typeface="Town 80 Text Light"/>
            </a:endParaRPr>
          </a:p>
        </p:txBody>
      </p:sp>
    </p:spTree>
    <p:extLst>
      <p:ext uri="{BB962C8B-B14F-4D97-AF65-F5344CB8AC3E}">
        <p14:creationId xmlns:p14="http://schemas.microsoft.com/office/powerpoint/2010/main" val="387927063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200" b="1" dirty="0">
                <a:latin typeface="Century Gothic" panose="020B0502020202020204" pitchFamily="34" charset="0"/>
              </a:rPr>
              <a:t>Entité nosographique 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"/>
          </p:nvPr>
        </p:nvSpPr>
        <p:spPr>
          <a:xfrm>
            <a:off x="539553" y="771550"/>
            <a:ext cx="7921380" cy="4104456"/>
          </a:xfrm>
        </p:spPr>
        <p:txBody>
          <a:bodyPr/>
          <a:lstStyle/>
          <a:p>
            <a:pPr marL="342891" lvl="1" indent="0">
              <a:buNone/>
            </a:pPr>
            <a:endParaRPr lang="fr-FR" sz="1500" dirty="0">
              <a:solidFill>
                <a:schemeClr val="tx1"/>
              </a:solidFill>
              <a:latin typeface="Town 80 Text Light"/>
            </a:endParaRPr>
          </a:p>
          <a:p>
            <a:pPr lvl="1"/>
            <a:r>
              <a:rPr lang="fr-FR" sz="1500" dirty="0">
                <a:solidFill>
                  <a:schemeClr val="tx1"/>
                </a:solidFill>
                <a:latin typeface="Town 80 Text Light"/>
              </a:rPr>
              <a:t>Diagnostic différentiel :</a:t>
            </a:r>
          </a:p>
          <a:p>
            <a:pPr marL="342892" lvl="1" indent="0">
              <a:buNone/>
            </a:pPr>
            <a:endParaRPr lang="fr-FR" sz="1500" dirty="0">
              <a:solidFill>
                <a:schemeClr val="tx1"/>
              </a:solidFill>
              <a:latin typeface="Town 80 Text Light"/>
            </a:endParaRPr>
          </a:p>
          <a:p>
            <a:pPr marL="342892" lvl="1" indent="0">
              <a:buNone/>
            </a:pPr>
            <a:r>
              <a:rPr lang="fr-FR" sz="1500" dirty="0">
                <a:solidFill>
                  <a:schemeClr val="tx1"/>
                </a:solidFill>
                <a:latin typeface="Town 80 Text Light"/>
              </a:rPr>
              <a:t>	- décrochage chez des enfants avec difficultés scolaires anciennes ;	</a:t>
            </a:r>
          </a:p>
          <a:p>
            <a:pPr marL="342892" lvl="1" indent="0">
              <a:buNone/>
            </a:pPr>
            <a:r>
              <a:rPr lang="fr-FR" sz="1500" dirty="0">
                <a:solidFill>
                  <a:schemeClr val="tx1"/>
                </a:solidFill>
                <a:latin typeface="Town 80 Text Light"/>
              </a:rPr>
              <a:t>		</a:t>
            </a:r>
          </a:p>
          <a:p>
            <a:pPr marL="342892" lvl="1" indent="0">
              <a:buNone/>
            </a:pPr>
            <a:r>
              <a:rPr lang="fr-FR" sz="1500" dirty="0">
                <a:solidFill>
                  <a:schemeClr val="tx1"/>
                </a:solidFill>
                <a:latin typeface="Town 80 Text Light"/>
              </a:rPr>
              <a:t>	- école buissonnière (</a:t>
            </a:r>
            <a:r>
              <a:rPr lang="fr-FR" sz="1500" dirty="0" err="1">
                <a:solidFill>
                  <a:schemeClr val="tx1"/>
                </a:solidFill>
                <a:latin typeface="Town 80 Text Light"/>
              </a:rPr>
              <a:t>Truancy</a:t>
            </a:r>
            <a:r>
              <a:rPr lang="fr-FR" sz="1500" dirty="0">
                <a:solidFill>
                  <a:schemeClr val="tx1"/>
                </a:solidFill>
                <a:latin typeface="Town 80 Text Light"/>
              </a:rPr>
              <a:t>), avec démotivation scolaire, souvent associée à d’autres troubles des conduites ;</a:t>
            </a:r>
          </a:p>
          <a:p>
            <a:pPr marL="342892" lvl="1" indent="0">
              <a:buNone/>
            </a:pPr>
            <a:endParaRPr lang="fr-FR" sz="1500" dirty="0">
              <a:solidFill>
                <a:schemeClr val="tx1"/>
              </a:solidFill>
              <a:latin typeface="Town 80 Text Light"/>
            </a:endParaRPr>
          </a:p>
          <a:p>
            <a:pPr marL="342891" lvl="1" indent="0">
              <a:buNone/>
            </a:pPr>
            <a:r>
              <a:rPr lang="fr-FR" sz="1500" dirty="0">
                <a:solidFill>
                  <a:schemeClr val="tx1"/>
                </a:solidFill>
                <a:latin typeface="Town 80 Text Light"/>
              </a:rPr>
              <a:t>	- refus familial du système scolaire avec choix d’EF ;</a:t>
            </a:r>
          </a:p>
          <a:p>
            <a:pPr marL="342891" lvl="1" indent="0">
              <a:buNone/>
            </a:pPr>
            <a:r>
              <a:rPr lang="fr-FR" sz="1500" dirty="0">
                <a:solidFill>
                  <a:schemeClr val="tx1"/>
                </a:solidFill>
                <a:latin typeface="Town 80 Text Light"/>
              </a:rPr>
              <a:t>					 	</a:t>
            </a:r>
          </a:p>
          <a:p>
            <a:pPr marL="342891" lvl="1" indent="0">
              <a:buNone/>
            </a:pPr>
            <a:r>
              <a:rPr lang="fr-FR" sz="1500" dirty="0">
                <a:solidFill>
                  <a:schemeClr val="tx1"/>
                </a:solidFill>
                <a:latin typeface="Town 80 Text Light"/>
              </a:rPr>
              <a:t>	- début de troubles psychotiques, schizo en particulier ;    </a:t>
            </a:r>
          </a:p>
          <a:p>
            <a:pPr marL="342891" lvl="1" indent="0">
              <a:buNone/>
            </a:pPr>
            <a:endParaRPr lang="fr-FR" sz="1500" dirty="0">
              <a:solidFill>
                <a:schemeClr val="tx1"/>
              </a:solidFill>
              <a:latin typeface="Town 80 Text Light"/>
            </a:endParaRPr>
          </a:p>
          <a:p>
            <a:pPr marL="342891" lvl="1" indent="0">
              <a:buNone/>
            </a:pPr>
            <a:r>
              <a:rPr lang="fr-FR" sz="1500" dirty="0">
                <a:solidFill>
                  <a:schemeClr val="tx1"/>
                </a:solidFill>
                <a:latin typeface="Town 80 Text Light"/>
              </a:rPr>
              <a:t>	- EDC initial.</a:t>
            </a:r>
            <a:endParaRPr lang="fr-FR" sz="1500" dirty="0">
              <a:latin typeface="Town 80 Text Light"/>
            </a:endParaRPr>
          </a:p>
          <a:p>
            <a:pPr marL="342891" lvl="1" indent="0">
              <a:buNone/>
            </a:pPr>
            <a:endParaRPr lang="fr-FR" sz="1400" dirty="0">
              <a:solidFill>
                <a:schemeClr val="tx1"/>
              </a:solidFill>
              <a:latin typeface="Town 80 Text Light"/>
            </a:endParaRPr>
          </a:p>
        </p:txBody>
      </p:sp>
    </p:spTree>
    <p:extLst>
      <p:ext uri="{BB962C8B-B14F-4D97-AF65-F5344CB8AC3E}">
        <p14:creationId xmlns:p14="http://schemas.microsoft.com/office/powerpoint/2010/main" val="417352303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4"/>
          </p:nvPr>
        </p:nvSpPr>
        <p:spPr>
          <a:xfrm>
            <a:off x="2123728" y="1250458"/>
            <a:ext cx="6192688" cy="2164325"/>
          </a:xfrm>
        </p:spPr>
        <p:txBody>
          <a:bodyPr/>
          <a:lstStyle/>
          <a:p>
            <a:pPr marL="0" indent="0" algn="ctr">
              <a:buNone/>
            </a:pPr>
            <a:r>
              <a:rPr lang="fr-FR" sz="4800" b="1" dirty="0">
                <a:solidFill>
                  <a:srgbClr val="F2F2F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Naissance du </a:t>
            </a:r>
          </a:p>
          <a:p>
            <a:pPr marL="0" indent="0" algn="ctr">
              <a:buNone/>
            </a:pPr>
            <a:r>
              <a:rPr lang="fr-FR" sz="4800" b="1" dirty="0">
                <a:solidFill>
                  <a:srgbClr val="F2F2F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3" name="Picture 2" descr="http://intranet/communication/logosetsignaletique/Logos/LOGOS%20IMAGES/logo_asei_couleur_signature_fond_blan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416" y="4731991"/>
            <a:ext cx="504056" cy="25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238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200" b="1" dirty="0">
                <a:latin typeface="Century Gothic" panose="020B0502020202020204" pitchFamily="34" charset="0"/>
              </a:rPr>
              <a:t>Naissance du projet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"/>
          </p:nvPr>
        </p:nvSpPr>
        <p:spPr>
          <a:xfrm>
            <a:off x="899593" y="915566"/>
            <a:ext cx="7561340" cy="3600400"/>
          </a:xfrm>
        </p:spPr>
        <p:txBody>
          <a:bodyPr/>
          <a:lstStyle/>
          <a:p>
            <a:pPr lvl="2"/>
            <a:endParaRPr lang="fr-FR" dirty="0">
              <a:solidFill>
                <a:schemeClr val="tx1"/>
              </a:solidFill>
              <a:latin typeface="Town 80 Text Light"/>
            </a:endParaRPr>
          </a:p>
          <a:p>
            <a:pPr lvl="2"/>
            <a:r>
              <a:rPr lang="fr-FR" dirty="0">
                <a:solidFill>
                  <a:schemeClr val="tx1"/>
                </a:solidFill>
                <a:latin typeface="Town 80 Text Light"/>
              </a:rPr>
              <a:t>2019</a:t>
            </a:r>
          </a:p>
          <a:p>
            <a:pPr marL="685783" lvl="2" indent="0">
              <a:buNone/>
            </a:pPr>
            <a:endParaRPr lang="fr-FR" dirty="0">
              <a:solidFill>
                <a:schemeClr val="tx1"/>
              </a:solidFill>
              <a:latin typeface="Town 80 Text Light"/>
            </a:endParaRPr>
          </a:p>
          <a:p>
            <a:pPr lvl="2"/>
            <a:r>
              <a:rPr lang="fr-FR" dirty="0">
                <a:solidFill>
                  <a:schemeClr val="tx1"/>
                </a:solidFill>
                <a:latin typeface="Town 80 Text Light"/>
              </a:rPr>
              <a:t>Constat d’impasse</a:t>
            </a:r>
          </a:p>
          <a:p>
            <a:pPr marL="685783" lvl="2" indent="0">
              <a:buNone/>
            </a:pPr>
            <a:r>
              <a:rPr lang="fr-FR" dirty="0">
                <a:solidFill>
                  <a:schemeClr val="tx1"/>
                </a:solidFill>
                <a:latin typeface="Town 80 Text Light"/>
              </a:rPr>
              <a:t>	</a:t>
            </a:r>
          </a:p>
          <a:p>
            <a:pPr lvl="2"/>
            <a:r>
              <a:rPr lang="fr-FR" dirty="0">
                <a:solidFill>
                  <a:schemeClr val="tx1"/>
                </a:solidFill>
                <a:latin typeface="Town 80 Text Light"/>
              </a:rPr>
              <a:t>Intérêt du dépistage précoce</a:t>
            </a:r>
          </a:p>
          <a:p>
            <a:pPr marL="685783" lvl="2" indent="0">
              <a:buNone/>
            </a:pPr>
            <a:endParaRPr lang="fr-FR" dirty="0">
              <a:solidFill>
                <a:schemeClr val="tx1"/>
              </a:solidFill>
              <a:latin typeface="Town 80 Text Light"/>
            </a:endParaRPr>
          </a:p>
          <a:p>
            <a:pPr lvl="2"/>
            <a:r>
              <a:rPr lang="fr-FR" dirty="0">
                <a:solidFill>
                  <a:schemeClr val="tx1"/>
                </a:solidFill>
                <a:latin typeface="Town 80 Text Light"/>
              </a:rPr>
              <a:t>Appui sur la demande parentale</a:t>
            </a:r>
          </a:p>
          <a:p>
            <a:pPr marL="685783" lvl="2" indent="0">
              <a:buNone/>
            </a:pPr>
            <a:endParaRPr lang="fr-FR" dirty="0">
              <a:solidFill>
                <a:schemeClr val="tx1"/>
              </a:solidFill>
              <a:latin typeface="Town 80 Text Light"/>
            </a:endParaRPr>
          </a:p>
          <a:p>
            <a:pPr lvl="2"/>
            <a:r>
              <a:rPr lang="fr-FR" dirty="0">
                <a:solidFill>
                  <a:schemeClr val="tx1"/>
                </a:solidFill>
                <a:latin typeface="Town 80 Text Light"/>
              </a:rPr>
              <a:t>Choix du collège</a:t>
            </a:r>
          </a:p>
          <a:p>
            <a:pPr marL="342891" lvl="1" indent="0">
              <a:buNone/>
            </a:pPr>
            <a:r>
              <a:rPr lang="fr-FR" sz="1500" dirty="0">
                <a:solidFill>
                  <a:schemeClr val="tx1"/>
                </a:solidFill>
                <a:latin typeface="Town 80 Text Light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99125819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4"/>
          </p:nvPr>
        </p:nvSpPr>
        <p:spPr>
          <a:xfrm>
            <a:off x="2123728" y="1250458"/>
            <a:ext cx="6192688" cy="2164325"/>
          </a:xfrm>
        </p:spPr>
        <p:txBody>
          <a:bodyPr/>
          <a:lstStyle/>
          <a:p>
            <a:pPr marL="0" indent="0" algn="ctr">
              <a:buNone/>
            </a:pPr>
            <a:r>
              <a:rPr lang="fr-FR" sz="4800" b="1" dirty="0">
                <a:solidFill>
                  <a:srgbClr val="F2F2F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Description du </a:t>
            </a:r>
          </a:p>
          <a:p>
            <a:pPr marL="0" indent="0" algn="ctr">
              <a:buNone/>
            </a:pPr>
            <a:r>
              <a:rPr lang="fr-FR" sz="4800" b="1" dirty="0">
                <a:solidFill>
                  <a:srgbClr val="F2F2F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 initial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3" name="Picture 2" descr="http://intranet/communication/logosetsignaletique/Logos/LOGOS%20IMAGES/logo_asei_couleur_signature_fond_blan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416" y="4731991"/>
            <a:ext cx="504056" cy="25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105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200" b="1" dirty="0">
                <a:latin typeface="Century Gothic" panose="020B0502020202020204" pitchFamily="34" charset="0"/>
              </a:rPr>
              <a:t>Description du projet initial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"/>
          </p:nvPr>
        </p:nvSpPr>
        <p:spPr>
          <a:xfrm>
            <a:off x="791330" y="826269"/>
            <a:ext cx="7561340" cy="3600400"/>
          </a:xfrm>
        </p:spPr>
        <p:txBody>
          <a:bodyPr/>
          <a:lstStyle/>
          <a:p>
            <a:pPr lvl="1"/>
            <a:endParaRPr lang="fr-FR" sz="1050" dirty="0">
              <a:solidFill>
                <a:schemeClr val="tx1"/>
              </a:solidFill>
              <a:latin typeface="Town 80 Text Light"/>
            </a:endParaRPr>
          </a:p>
          <a:p>
            <a:pPr lvl="1"/>
            <a:r>
              <a:rPr lang="fr-FR" sz="1400" dirty="0">
                <a:solidFill>
                  <a:schemeClr val="tx1"/>
                </a:solidFill>
                <a:latin typeface="Town 80 Text Light"/>
              </a:rPr>
              <a:t>Mise à disposition d’une psychologue expérimentée pour la problématique ciblée et collaboration avec les professionnels EN (MEN, Infirmière)	</a:t>
            </a:r>
          </a:p>
          <a:p>
            <a:pPr marL="342891" lvl="1" indent="0">
              <a:buNone/>
            </a:pPr>
            <a:endParaRPr lang="fr-FR" sz="1400" dirty="0">
              <a:solidFill>
                <a:schemeClr val="tx1"/>
              </a:solidFill>
              <a:latin typeface="Town 80 Text Light"/>
            </a:endParaRPr>
          </a:p>
          <a:p>
            <a:pPr lvl="1"/>
            <a:r>
              <a:rPr lang="fr-FR" sz="1400" dirty="0">
                <a:solidFill>
                  <a:schemeClr val="tx1"/>
                </a:solidFill>
                <a:latin typeface="Town 80 Text Light"/>
              </a:rPr>
              <a:t>Chronologie des actions : projet initial</a:t>
            </a:r>
          </a:p>
          <a:p>
            <a:pPr marL="342891" lvl="1" indent="0">
              <a:lnSpc>
                <a:spcPct val="100000"/>
              </a:lnSpc>
              <a:buNone/>
            </a:pPr>
            <a:endParaRPr lang="fr-FR" sz="800" dirty="0">
              <a:solidFill>
                <a:schemeClr val="tx1"/>
              </a:solidFill>
              <a:latin typeface="Town 80 Text Light"/>
            </a:endParaRPr>
          </a:p>
          <a:p>
            <a:pPr marL="1028674" lvl="2" indent="-342891">
              <a:buFont typeface="+mj-lt"/>
              <a:buAutoNum type="arabicPeriod"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Sensibilisation de l’équipe pédagogique</a:t>
            </a:r>
          </a:p>
          <a:p>
            <a:pPr marL="1028674" lvl="2" indent="-342891">
              <a:buFont typeface="+mj-lt"/>
              <a:buAutoNum type="arabicPeriod"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Repérage précoce : passation de la SCREEN</a:t>
            </a:r>
          </a:p>
          <a:p>
            <a:pPr marL="1028674" lvl="2" indent="-342891">
              <a:buFont typeface="+mj-lt"/>
              <a:buAutoNum type="arabicPeriod"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Proposition groupale pour les adolescents repérés</a:t>
            </a:r>
          </a:p>
          <a:p>
            <a:pPr marL="1028674" lvl="2" indent="-342891">
              <a:buFont typeface="+mj-lt"/>
              <a:buAutoNum type="arabicPeriod"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Accueil prioritaire au CMPP</a:t>
            </a:r>
          </a:p>
          <a:p>
            <a:pPr marL="1028674" lvl="2" indent="-342891">
              <a:buFont typeface="+mj-lt"/>
              <a:buAutoNum type="arabicPeriod"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Accompagnement parental</a:t>
            </a:r>
          </a:p>
          <a:p>
            <a:pPr marL="1028674" lvl="2" indent="-342891">
              <a:buFont typeface="+mj-lt"/>
              <a:buAutoNum type="arabicPeriod"/>
            </a:pPr>
            <a:endParaRPr lang="fr-FR" sz="1400" dirty="0">
              <a:solidFill>
                <a:schemeClr val="tx1"/>
              </a:solidFill>
              <a:latin typeface="Town 80 Text Light"/>
            </a:endParaRPr>
          </a:p>
          <a:p>
            <a:pPr marL="1028674" lvl="2" indent="-342891">
              <a:buFont typeface="+mj-lt"/>
              <a:buAutoNum type="arabicPeriod"/>
            </a:pPr>
            <a:endParaRPr lang="fr-FR" sz="1400" dirty="0">
              <a:solidFill>
                <a:schemeClr val="tx1"/>
              </a:solidFill>
              <a:latin typeface="Town 80 Text Light"/>
            </a:endParaRPr>
          </a:p>
          <a:p>
            <a:pPr marL="685783" lvl="2" indent="0">
              <a:buNone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2023/24: 4</a:t>
            </a:r>
            <a:r>
              <a:rPr lang="fr-FR" sz="1400" baseline="30000" dirty="0">
                <a:solidFill>
                  <a:schemeClr val="tx1"/>
                </a:solidFill>
                <a:latin typeface="Town 80 Text Light"/>
              </a:rPr>
              <a:t>ième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année de suivi de l’expérimentation.</a:t>
            </a:r>
          </a:p>
        </p:txBody>
      </p:sp>
    </p:spTree>
    <p:extLst>
      <p:ext uri="{BB962C8B-B14F-4D97-AF65-F5344CB8AC3E}">
        <p14:creationId xmlns:p14="http://schemas.microsoft.com/office/powerpoint/2010/main" val="148070186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4"/>
          </p:nvPr>
        </p:nvSpPr>
        <p:spPr>
          <a:xfrm>
            <a:off x="2123728" y="1250458"/>
            <a:ext cx="6192688" cy="2164325"/>
          </a:xfrm>
        </p:spPr>
        <p:txBody>
          <a:bodyPr/>
          <a:lstStyle/>
          <a:p>
            <a:pPr marL="0" indent="0" algn="ctr">
              <a:buNone/>
            </a:pPr>
            <a:r>
              <a:rPr lang="fr-FR" sz="4800" b="1" dirty="0">
                <a:solidFill>
                  <a:srgbClr val="F2F2F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Présentation de la SCREEN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3" name="Picture 2" descr="http://intranet/communication/logosetsignaletique/Logos/LOGOS%20IMAGES/logo_asei_couleur_signature_fond_blan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416" y="4731991"/>
            <a:ext cx="504056" cy="25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842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811F3B-6EF2-4EDF-BC78-845DE1BCC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200" b="1" dirty="0">
                <a:latin typeface="Century Gothic" panose="020B0502020202020204" pitchFamily="34" charset="0"/>
              </a:rPr>
              <a:t>Présentation de la SCREEN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B1D151-5D65-4635-933E-680A2E870D7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556968" y="1131590"/>
            <a:ext cx="7738116" cy="3105560"/>
          </a:xfrm>
        </p:spPr>
        <p:txBody>
          <a:bodyPr/>
          <a:lstStyle/>
          <a:p>
            <a:pPr lvl="1"/>
            <a:r>
              <a:rPr lang="fr-FR" sz="1400" dirty="0">
                <a:solidFill>
                  <a:schemeClr val="tx1"/>
                </a:solidFill>
                <a:latin typeface="Town 80 Text Light"/>
              </a:rPr>
              <a:t>Auto-questionnaire validé pour les collégiens et les lycéens, comportant 18 items, côtés de 1 à 5.</a:t>
            </a:r>
          </a:p>
          <a:p>
            <a:pPr lvl="2">
              <a:buFontTx/>
              <a:buChar char="-"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Un score total &gt; 41 signifie RSA</a:t>
            </a:r>
          </a:p>
          <a:p>
            <a:pPr lvl="2">
              <a:buFontTx/>
              <a:buChar char="-"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32 &lt; score total &lt; 40 = RSA modéré</a:t>
            </a:r>
          </a:p>
          <a:p>
            <a:pPr lvl="2">
              <a:buFontTx/>
              <a:buChar char="-"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Score total &lt; 31 = absence de RSA</a:t>
            </a:r>
          </a:p>
          <a:p>
            <a:pPr marL="342891" lvl="1" indent="0">
              <a:buNone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									</a:t>
            </a:r>
          </a:p>
          <a:p>
            <a:pPr lvl="1"/>
            <a:r>
              <a:rPr lang="fr-FR" sz="1400" dirty="0">
                <a:solidFill>
                  <a:schemeClr val="tx1"/>
                </a:solidFill>
                <a:latin typeface="Town 80 Text Light"/>
              </a:rPr>
              <a:t>4 facteurs sont également mis en exergue :</a:t>
            </a:r>
          </a:p>
          <a:p>
            <a:pPr lvl="2">
              <a:buFontTx/>
              <a:buChar char="-"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l’anticipation anxieuse, </a:t>
            </a:r>
          </a:p>
          <a:p>
            <a:pPr lvl="2">
              <a:buFontTx/>
              <a:buChar char="-"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les transitions difficiles, </a:t>
            </a:r>
          </a:p>
          <a:p>
            <a:pPr lvl="2">
              <a:buFontTx/>
              <a:buChar char="-"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le malaise interpersonnel, </a:t>
            </a:r>
          </a:p>
          <a:p>
            <a:pPr lvl="2">
              <a:buFontTx/>
              <a:buChar char="-"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l’évitement de l’école, </a:t>
            </a:r>
          </a:p>
          <a:p>
            <a:pPr marL="342891" lvl="1" indent="0">
              <a:buNone/>
            </a:pPr>
            <a:r>
              <a:rPr lang="fr-FR" sz="1400" dirty="0">
                <a:solidFill>
                  <a:schemeClr val="tx1"/>
                </a:solidFill>
                <a:latin typeface="Town 80 Text Light"/>
              </a:rPr>
              <a:t>ce qui donne des éléments sur les processus psychopathologiques dominants.</a:t>
            </a:r>
          </a:p>
        </p:txBody>
      </p:sp>
    </p:spTree>
    <p:extLst>
      <p:ext uri="{BB962C8B-B14F-4D97-AF65-F5344CB8AC3E}">
        <p14:creationId xmlns:p14="http://schemas.microsoft.com/office/powerpoint/2010/main" val="869773819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 6">
            <a:extLst>
              <a:ext uri="{FF2B5EF4-FFF2-40B4-BE49-F238E27FC236}">
                <a16:creationId xmlns:a16="http://schemas.microsoft.com/office/drawing/2014/main" id="{EC71CE59-6741-4715-B724-618D2318D2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0598559"/>
              </p:ext>
            </p:extLst>
          </p:nvPr>
        </p:nvGraphicFramePr>
        <p:xfrm>
          <a:off x="3135313" y="22487"/>
          <a:ext cx="3618507" cy="5121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Acrobat Document" r:id="rId3" imgW="4533723" imgH="6415694" progId="AcroExch.Document.DC">
                  <p:embed/>
                </p:oleObj>
              </mc:Choice>
              <mc:Fallback>
                <p:oleObj name="Acrobat Document" r:id="rId3" imgW="4533723" imgH="641569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35313" y="22487"/>
                        <a:ext cx="3618507" cy="51210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65786007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4"/>
          </p:nvPr>
        </p:nvSpPr>
        <p:spPr>
          <a:xfrm>
            <a:off x="2123728" y="1250458"/>
            <a:ext cx="6192688" cy="2164325"/>
          </a:xfrm>
        </p:spPr>
        <p:txBody>
          <a:bodyPr/>
          <a:lstStyle/>
          <a:p>
            <a:pPr marL="0" indent="0" algn="ctr">
              <a:buNone/>
            </a:pPr>
            <a:r>
              <a:rPr lang="fr-FR" sz="4800" b="1" dirty="0">
                <a:solidFill>
                  <a:srgbClr val="F2F2F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Modalités </a:t>
            </a:r>
          </a:p>
          <a:p>
            <a:pPr marL="0" indent="0" algn="ctr">
              <a:buNone/>
            </a:pPr>
            <a:r>
              <a:rPr lang="fr-FR" sz="4800" b="1" dirty="0">
                <a:solidFill>
                  <a:srgbClr val="F2F2F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réponse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3" name="Picture 2" descr="http://intranet/communication/logosetsignaletique/Logos/LOGOS%20IMAGES/logo_asei_couleur_signature_fond_blan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416" y="4731991"/>
            <a:ext cx="504056" cy="25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716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1824194"/>
            <a:ext cx="7776864" cy="27640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3200" dirty="0"/>
              <a:t>Repérage précoce du </a:t>
            </a:r>
            <a:br>
              <a:rPr lang="fr-FR" sz="3200" dirty="0"/>
            </a:br>
            <a:r>
              <a:rPr lang="fr-FR" b="1" dirty="0"/>
              <a:t>R</a:t>
            </a:r>
            <a:r>
              <a:rPr lang="fr-FR" sz="3200" dirty="0"/>
              <a:t>efus</a:t>
            </a:r>
            <a:r>
              <a:rPr lang="fr-FR" sz="3200" b="1" dirty="0"/>
              <a:t> </a:t>
            </a:r>
            <a:r>
              <a:rPr lang="fr-FR" b="1" dirty="0"/>
              <a:t>S</a:t>
            </a:r>
            <a:r>
              <a:rPr lang="fr-FR" sz="3200" dirty="0"/>
              <a:t>colaire</a:t>
            </a:r>
            <a:r>
              <a:rPr lang="fr-FR" b="1" dirty="0"/>
              <a:t> A</a:t>
            </a:r>
            <a:r>
              <a:rPr lang="fr-FR" sz="3200" dirty="0"/>
              <a:t>nxieux (</a:t>
            </a:r>
            <a:r>
              <a:rPr lang="fr-FR" sz="3200" b="1" dirty="0"/>
              <a:t>RSA</a:t>
            </a:r>
            <a:r>
              <a:rPr lang="fr-FR" sz="3200" dirty="0"/>
              <a:t>) : </a:t>
            </a:r>
            <a:br>
              <a:rPr lang="fr-FR" sz="3200" dirty="0"/>
            </a:br>
            <a:r>
              <a:rPr lang="fr-FR" sz="3200" dirty="0"/>
              <a:t>une expérimentation en cours</a:t>
            </a:r>
          </a:p>
        </p:txBody>
      </p:sp>
    </p:spTree>
    <p:extLst>
      <p:ext uri="{BB962C8B-B14F-4D97-AF65-F5344CB8AC3E}">
        <p14:creationId xmlns:p14="http://schemas.microsoft.com/office/powerpoint/2010/main" val="18207568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811F3B-6EF2-4EDF-BC78-845DE1BCC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200" b="1" dirty="0">
                <a:latin typeface="Century Gothic" panose="020B0502020202020204" pitchFamily="34" charset="0"/>
              </a:rPr>
              <a:t>Modalités de réponse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B1D151-5D65-4635-933E-680A2E870D7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02942" y="1116663"/>
            <a:ext cx="7738116" cy="3105560"/>
          </a:xfrm>
        </p:spPr>
        <p:txBody>
          <a:bodyPr/>
          <a:lstStyle/>
          <a:p>
            <a:pPr marL="0" indent="0">
              <a:buNone/>
            </a:pPr>
            <a:r>
              <a:rPr lang="fr-FR" sz="1400" dirty="0">
                <a:solidFill>
                  <a:schemeClr val="tx1"/>
                </a:solidFill>
              </a:rPr>
              <a:t>Groupes : Psycho/Infirmière							</a:t>
            </a:r>
          </a:p>
          <a:p>
            <a:pPr marL="0" indent="0">
              <a:buNone/>
            </a:pPr>
            <a:r>
              <a:rPr lang="fr-FR" sz="1400" dirty="0">
                <a:solidFill>
                  <a:schemeClr val="tx1"/>
                </a:solidFill>
              </a:rPr>
              <a:t>6 séances structurées : </a:t>
            </a:r>
          </a:p>
          <a:p>
            <a:pPr marL="685792" lvl="1" indent="-342900">
              <a:buFont typeface="+mj-lt"/>
              <a:buAutoNum type="arabicPeriod"/>
            </a:pPr>
            <a:r>
              <a:rPr lang="fr-FR" sz="1400" dirty="0">
                <a:solidFill>
                  <a:schemeClr val="tx1"/>
                </a:solidFill>
              </a:rPr>
              <a:t>Présentations, travail sur peur/anxiété/angoisse				</a:t>
            </a:r>
          </a:p>
          <a:p>
            <a:pPr marL="685792" lvl="1" indent="-342900">
              <a:buFont typeface="+mj-lt"/>
              <a:buAutoNum type="arabicPeriod"/>
            </a:pPr>
            <a:r>
              <a:rPr lang="fr-FR" sz="1400" dirty="0">
                <a:solidFill>
                  <a:schemeClr val="tx1"/>
                </a:solidFill>
              </a:rPr>
              <a:t>Stress au collège (petits papiers)							</a:t>
            </a:r>
          </a:p>
          <a:p>
            <a:pPr marL="685792" lvl="1" indent="-342900">
              <a:buFont typeface="+mj-lt"/>
              <a:buAutoNum type="arabicPeriod"/>
            </a:pPr>
            <a:r>
              <a:rPr lang="fr-FR" sz="1400" dirty="0">
                <a:solidFill>
                  <a:schemeClr val="tx1"/>
                </a:solidFill>
              </a:rPr>
              <a:t>Thème : le harcèlement 							</a:t>
            </a:r>
          </a:p>
          <a:p>
            <a:pPr marL="685792" lvl="1" indent="-342900">
              <a:buFont typeface="+mj-lt"/>
              <a:buAutoNum type="arabicPeriod"/>
            </a:pPr>
            <a:r>
              <a:rPr lang="fr-FR" sz="1400" dirty="0">
                <a:solidFill>
                  <a:schemeClr val="tx1"/>
                </a:solidFill>
              </a:rPr>
              <a:t>Boite à ressource et bons souvenirs (sur papiers)				</a:t>
            </a:r>
          </a:p>
          <a:p>
            <a:pPr marL="685792" lvl="1" indent="-342900">
              <a:buFont typeface="+mj-lt"/>
              <a:buAutoNum type="arabicPeriod"/>
            </a:pPr>
            <a:r>
              <a:rPr lang="fr-FR" sz="1400" dirty="0">
                <a:solidFill>
                  <a:schemeClr val="tx1"/>
                </a:solidFill>
              </a:rPr>
              <a:t>Identification, expression de ses émotions (avec petits personnages en support). Automassages</a:t>
            </a:r>
          </a:p>
          <a:p>
            <a:pPr marL="685792" lvl="1" indent="-342900">
              <a:buFont typeface="+mj-lt"/>
              <a:buAutoNum type="arabicPeriod"/>
            </a:pPr>
            <a:r>
              <a:rPr lang="fr-FR" sz="1400" dirty="0">
                <a:solidFill>
                  <a:schemeClr val="tx1"/>
                </a:solidFill>
              </a:rPr>
              <a:t>Autres outils de gestion de l’anxiété : exercices de respiration, relaxation.</a:t>
            </a:r>
          </a:p>
          <a:p>
            <a:pPr marL="342892" lvl="1" indent="0">
              <a:buNone/>
            </a:pPr>
            <a:endParaRPr lang="fr-FR" sz="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1400" dirty="0">
                <a:solidFill>
                  <a:schemeClr val="tx1"/>
                </a:solidFill>
              </a:rPr>
              <a:t>A l’issue des 6 séances : évaluation des besoins de chacun : PEC individuelle externe, ou CMPP, CS pédopsychiatre ou médecin de l’Education Nationale</a:t>
            </a:r>
          </a:p>
        </p:txBody>
      </p:sp>
    </p:spTree>
    <p:extLst>
      <p:ext uri="{BB962C8B-B14F-4D97-AF65-F5344CB8AC3E}">
        <p14:creationId xmlns:p14="http://schemas.microsoft.com/office/powerpoint/2010/main" val="4048911169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4"/>
          </p:nvPr>
        </p:nvSpPr>
        <p:spPr>
          <a:xfrm>
            <a:off x="2123728" y="1250458"/>
            <a:ext cx="6192688" cy="2164325"/>
          </a:xfrm>
        </p:spPr>
        <p:txBody>
          <a:bodyPr/>
          <a:lstStyle/>
          <a:p>
            <a:pPr marL="0" indent="0" algn="ctr">
              <a:buNone/>
            </a:pPr>
            <a:r>
              <a:rPr lang="fr-FR" sz="4800" b="1" dirty="0">
                <a:solidFill>
                  <a:srgbClr val="F2F2F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Discussion et perspectives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3" name="Picture 2" descr="http://intranet/communication/logosetsignaletique/Logos/LOGOS%20IMAGES/logo_asei_couleur_signature_fond_blan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416" y="4731991"/>
            <a:ext cx="504056" cy="25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412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811F3B-6EF2-4EDF-BC78-845DE1BCC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200" b="1" dirty="0">
                <a:latin typeface="Century Gothic" panose="020B0502020202020204" pitchFamily="34" charset="0"/>
              </a:rPr>
              <a:t>Discussion et perspectives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B1D151-5D65-4635-933E-680A2E870D7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67045" y="1266390"/>
            <a:ext cx="7738116" cy="3105560"/>
          </a:xfrm>
        </p:spPr>
        <p:txBody>
          <a:bodyPr/>
          <a:lstStyle/>
          <a:p>
            <a:pPr lvl="1"/>
            <a:r>
              <a:rPr lang="fr-FR" sz="1400" dirty="0">
                <a:solidFill>
                  <a:schemeClr val="tx1"/>
                </a:solidFill>
                <a:latin typeface="Town 80 Text Light"/>
              </a:rPr>
              <a:t>Reconnu comme dispositif efficient au sein du collège, il est inscrit dans le projet d’établissement.</a:t>
            </a:r>
          </a:p>
          <a:p>
            <a:pPr lvl="1"/>
            <a:r>
              <a:rPr lang="fr-FR" sz="1400" dirty="0">
                <a:solidFill>
                  <a:schemeClr val="tx1"/>
                </a:solidFill>
                <a:latin typeface="Town 80 Text Light"/>
              </a:rPr>
              <a:t>Actuellement, chaque élève, lors de son bilan infirmier d’entrée en 6</a:t>
            </a:r>
            <a:r>
              <a:rPr lang="fr-FR" sz="1400" baseline="30000" dirty="0">
                <a:solidFill>
                  <a:schemeClr val="tx1"/>
                </a:solidFill>
                <a:latin typeface="Town 80 Text Light"/>
              </a:rPr>
              <a:t>ième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, se voit proposé la passation de la SCREEN. En 22/23, 27 enfants (sur environ 150) ont présenté des scores positifs, aucun n’a évolué vers un refus scolaire avéré.				</a:t>
            </a:r>
          </a:p>
          <a:p>
            <a:pPr marL="0" indent="0">
              <a:buNone/>
            </a:pPr>
            <a:r>
              <a:rPr lang="fr-FR" sz="1400" dirty="0">
                <a:solidFill>
                  <a:schemeClr val="tx1"/>
                </a:solidFill>
              </a:rPr>
              <a:t>             Sont également sollicités des adolescents repérés pour un absentéisme perlé, des retards                                                                              </a:t>
            </a:r>
            <a:r>
              <a:rPr lang="fr-FR" sz="1400" dirty="0">
                <a:solidFill>
                  <a:schemeClr val="bg1"/>
                </a:solidFill>
              </a:rPr>
              <a:t>______</a:t>
            </a:r>
            <a:r>
              <a:rPr lang="fr-FR" sz="1400" dirty="0">
                <a:solidFill>
                  <a:schemeClr val="tx1"/>
                </a:solidFill>
              </a:rPr>
              <a:t>répétés, des somatisations avec passages fréquents à l’infirmerie, un isolement social… Certains </a:t>
            </a:r>
            <a:r>
              <a:rPr lang="fr-FR" sz="1400" dirty="0">
                <a:solidFill>
                  <a:schemeClr val="bg1"/>
                </a:solidFill>
              </a:rPr>
              <a:t>______</a:t>
            </a:r>
            <a:r>
              <a:rPr lang="fr-FR" sz="1400" dirty="0">
                <a:solidFill>
                  <a:schemeClr val="tx1"/>
                </a:solidFill>
              </a:rPr>
              <a:t>élèves se présentent spontanément pour participer aux groupes.</a:t>
            </a:r>
          </a:p>
          <a:p>
            <a:pPr lvl="1"/>
            <a:r>
              <a:rPr lang="fr-FR" sz="1400" dirty="0">
                <a:solidFill>
                  <a:schemeClr val="tx1"/>
                </a:solidFill>
                <a:latin typeface="Town 80 Text Light"/>
              </a:rPr>
              <a:t>22/23 : aucun relai CMPP. Aucune sollicitation du médecin psychiatre. Peu de sollicitation du médecin de l’Education Nationale (peu disponible).</a:t>
            </a:r>
          </a:p>
          <a:p>
            <a:pPr lvl="1"/>
            <a:r>
              <a:rPr lang="fr-FR" sz="1400" dirty="0">
                <a:solidFill>
                  <a:schemeClr val="tx1"/>
                </a:solidFill>
                <a:latin typeface="Town 80 Text Light"/>
              </a:rPr>
              <a:t>Changement du regard de l’infirmière : transfert de compétences.</a:t>
            </a:r>
          </a:p>
          <a:p>
            <a:pPr lvl="1"/>
            <a:r>
              <a:rPr lang="fr-FR" sz="1400" dirty="0">
                <a:solidFill>
                  <a:schemeClr val="tx1"/>
                </a:solidFill>
                <a:latin typeface="Town 80 Text Light"/>
              </a:rPr>
              <a:t>Plus aucune réticence des enseignants, ni assistante sociale. </a:t>
            </a:r>
          </a:p>
          <a:p>
            <a:pPr marL="0" indent="0">
              <a:buNone/>
            </a:pPr>
            <a:endParaRPr lang="fr-F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166066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200" b="1" dirty="0">
                <a:latin typeface="Century Gothic" panose="020B0502020202020204" pitchFamily="34" charset="0"/>
              </a:rPr>
              <a:t>Bibliographie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"/>
          </p:nvPr>
        </p:nvSpPr>
        <p:spPr>
          <a:xfrm>
            <a:off x="467044" y="830529"/>
            <a:ext cx="7993387" cy="3829454"/>
          </a:xfrm>
        </p:spPr>
        <p:txBody>
          <a:bodyPr/>
          <a:lstStyle/>
          <a:p>
            <a:pPr lvl="1"/>
            <a:endParaRPr lang="fr-FR" sz="1100" dirty="0">
              <a:solidFill>
                <a:schemeClr val="tx1"/>
              </a:solidFill>
              <a:latin typeface="Town 80 Text Light"/>
            </a:endParaRPr>
          </a:p>
          <a:p>
            <a:pPr lvl="1"/>
            <a:r>
              <a:rPr lang="fr-FR" sz="1400" dirty="0">
                <a:solidFill>
                  <a:schemeClr val="tx1"/>
                </a:solidFill>
                <a:latin typeface="Town 80 Text Light"/>
              </a:rPr>
              <a:t>Gallé-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Tessoneau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M. : Journal of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Pediatric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Psychology, 2018, 1–11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doi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: 10.1093/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jpepsy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/jsy061 Original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Research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Article</a:t>
            </a:r>
          </a:p>
          <a:p>
            <a:pPr lvl="1"/>
            <a:r>
              <a:rPr lang="fr-FR" sz="1400" dirty="0">
                <a:solidFill>
                  <a:schemeClr val="tx1"/>
                </a:solidFill>
                <a:latin typeface="Town 80 Text Light"/>
              </a:rPr>
              <a:t>Gallé-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Tessoneau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M. : « Je ne veux pas aller à l’école…. » Neuropsychiatrie de l’E. et de l’A., vol 68 octobre 2020</a:t>
            </a:r>
          </a:p>
          <a:p>
            <a:pPr lvl="1"/>
            <a:r>
              <a:rPr lang="fr-FR" sz="1400" dirty="0">
                <a:solidFill>
                  <a:schemeClr val="tx1"/>
                </a:solidFill>
                <a:latin typeface="Town 80 Text Light"/>
              </a:rPr>
              <a:t>Gallé-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Tessoneau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et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Dahéron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 : Comprendre et soigner le RSA (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Dunod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)</a:t>
            </a:r>
          </a:p>
          <a:p>
            <a:pPr lvl="1"/>
            <a:r>
              <a:rPr lang="fr-FR" sz="1400" dirty="0">
                <a:solidFill>
                  <a:schemeClr val="tx1"/>
                </a:solidFill>
                <a:latin typeface="Town 80 Text Light"/>
              </a:rPr>
              <a:t>Troubles anxieux chez l’ado : équipe du CHU de Montpellier, dans neuropsychiatrie de l’E. et de L’A., vol 71, sept 23	 </a:t>
            </a:r>
          </a:p>
          <a:p>
            <a:pPr lvl="1"/>
            <a:r>
              <a:rPr lang="fr-FR" sz="1400" dirty="0">
                <a:solidFill>
                  <a:schemeClr val="tx1"/>
                </a:solidFill>
                <a:latin typeface="Town 80 Text Light"/>
              </a:rPr>
              <a:t>Thèse CARON E., CHU Montpellier 2018 : Traitement du RSA à l’Ado : évaluation d’un programme de thérapie cognitive et comportementale en HJ.</a:t>
            </a:r>
          </a:p>
          <a:p>
            <a:pPr lvl="1"/>
            <a:r>
              <a:rPr lang="fr-FR" sz="1400" dirty="0">
                <a:solidFill>
                  <a:schemeClr val="tx1"/>
                </a:solidFill>
                <a:latin typeface="Town 80 Text Light"/>
              </a:rPr>
              <a:t>Johnson A. : AM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orthopsychiatry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, 1941</a:t>
            </a:r>
          </a:p>
          <a:p>
            <a:pPr lvl="1"/>
            <a:r>
              <a:rPr lang="fr-FR" sz="1400" dirty="0">
                <a:solidFill>
                  <a:schemeClr val="tx1"/>
                </a:solidFill>
                <a:latin typeface="Town 80 Text Light"/>
              </a:rPr>
              <a:t>Berg I. :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School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refusal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and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truancy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, 1997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Archiv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Dis Child</a:t>
            </a:r>
          </a:p>
          <a:p>
            <a:pPr lvl="1"/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Heyne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et col :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School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Refusal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,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Pediatric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Drugs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2001 et : « 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Differentiation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between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school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attendance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problems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 :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why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and how ? » :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Cogn.Behav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.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Pract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. 2019</a:t>
            </a:r>
          </a:p>
          <a:p>
            <a:pPr lvl="1"/>
            <a:r>
              <a:rPr lang="fr-FR" sz="1400" dirty="0">
                <a:solidFill>
                  <a:schemeClr val="tx1"/>
                </a:solidFill>
                <a:latin typeface="Town 80 Text Light"/>
              </a:rPr>
              <a:t>Mc Shane et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coll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 :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Characteristics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of adolescents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with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SR : 2001,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AustNZ</a:t>
            </a:r>
            <a:r>
              <a:rPr lang="fr-FR" sz="1400" dirty="0">
                <a:solidFill>
                  <a:schemeClr val="tx1"/>
                </a:solidFill>
                <a:latin typeface="Town 80 Text Light"/>
              </a:rPr>
              <a:t> J </a:t>
            </a:r>
            <a:r>
              <a:rPr lang="fr-FR" sz="1400" dirty="0" err="1">
                <a:solidFill>
                  <a:schemeClr val="tx1"/>
                </a:solidFill>
                <a:latin typeface="Town 80 Text Light"/>
              </a:rPr>
              <a:t>Psychiatry</a:t>
            </a:r>
            <a:endParaRPr lang="fr-FR" sz="1400" dirty="0">
              <a:solidFill>
                <a:schemeClr val="tx1"/>
              </a:solidFill>
              <a:latin typeface="Town 80 Text Light"/>
            </a:endParaRPr>
          </a:p>
        </p:txBody>
      </p:sp>
    </p:spTree>
    <p:extLst>
      <p:ext uri="{BB962C8B-B14F-4D97-AF65-F5344CB8AC3E}">
        <p14:creationId xmlns:p14="http://schemas.microsoft.com/office/powerpoint/2010/main" val="130795190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584" y="1707656"/>
            <a:ext cx="7056784" cy="2996239"/>
          </a:xfrm>
        </p:spPr>
        <p:txBody>
          <a:bodyPr>
            <a:noAutofit/>
          </a:bodyPr>
          <a:lstStyle/>
          <a:p>
            <a:r>
              <a:rPr lang="fr-FR" sz="2400" dirty="0"/>
              <a:t>Le refus scolaire anxieux est une préoccupation ancienne, née avec l’avènement de la scolarité obligatoire, du fait notamment de son impact individuel et social ; il reste néanmoins sous-diagnostiqué.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7884370" y="4141063"/>
            <a:ext cx="1080119" cy="230912"/>
          </a:xfrm>
        </p:spPr>
        <p:txBody>
          <a:bodyPr/>
          <a:lstStyle/>
          <a:p>
            <a:r>
              <a:rPr lang="fr-FR" dirty="0"/>
              <a:t>Toulouse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6538370" y="3804776"/>
            <a:ext cx="2448540" cy="360065"/>
          </a:xfrm>
        </p:spPr>
        <p:txBody>
          <a:bodyPr/>
          <a:lstStyle/>
          <a:p>
            <a:r>
              <a:rPr lang="fr-FR" dirty="0"/>
              <a:t>18 novembre 2023</a:t>
            </a:r>
          </a:p>
        </p:txBody>
      </p:sp>
    </p:spTree>
    <p:extLst>
      <p:ext uri="{BB962C8B-B14F-4D97-AF65-F5344CB8AC3E}">
        <p14:creationId xmlns:p14="http://schemas.microsoft.com/office/powerpoint/2010/main" val="463456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435" y="411510"/>
            <a:ext cx="7558269" cy="792088"/>
          </a:xfrm>
        </p:spPr>
        <p:txBody>
          <a:bodyPr/>
          <a:lstStyle/>
          <a:p>
            <a:r>
              <a:rPr lang="fr-FR" sz="2200" b="1" dirty="0">
                <a:latin typeface="Century Gothic" panose="020B0502020202020204" pitchFamily="34" charset="0"/>
              </a:rPr>
              <a:t>Repérage précoce du Refus Scolaire Anxieux (RSA) : une expérimentation en cours</a:t>
            </a:r>
            <a:br>
              <a:rPr lang="fr-FR" sz="2800" dirty="0"/>
            </a:br>
            <a:endParaRPr lang="fr-FR" sz="2800" b="1" dirty="0">
              <a:latin typeface="Century Gothic" panose="020B0502020202020204" pitchFamily="34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1"/>
          </p:nvPr>
        </p:nvSpPr>
        <p:spPr>
          <a:xfrm>
            <a:off x="611560" y="1059582"/>
            <a:ext cx="7416824" cy="3324189"/>
          </a:xfrm>
        </p:spPr>
        <p:txBody>
          <a:bodyPr/>
          <a:lstStyle/>
          <a:p>
            <a:pPr algn="just"/>
            <a:endParaRPr lang="fr-FR" sz="1400" dirty="0">
              <a:latin typeface="Century Gothic" panose="020B0502020202020204" pitchFamily="34" charset="0"/>
            </a:endParaRPr>
          </a:p>
          <a:p>
            <a:pPr lvl="2" algn="just"/>
            <a:r>
              <a:rPr lang="fr-FR" sz="1800" dirty="0">
                <a:latin typeface="Town 80 Text Light"/>
              </a:rPr>
              <a:t>Données épidémiologiques</a:t>
            </a:r>
          </a:p>
          <a:p>
            <a:pPr lvl="2" algn="just"/>
            <a:r>
              <a:rPr lang="fr-FR" sz="1800" dirty="0">
                <a:latin typeface="Town 80 Text Light"/>
              </a:rPr>
              <a:t>Entité nosographique ?</a:t>
            </a:r>
          </a:p>
          <a:p>
            <a:pPr lvl="3" algn="just"/>
            <a:r>
              <a:rPr lang="fr-FR" sz="1050" dirty="0">
                <a:latin typeface="Town 80 Text Light"/>
              </a:rPr>
              <a:t>Les critères de Berg</a:t>
            </a:r>
            <a:endParaRPr lang="fr-FR" sz="2800" dirty="0">
              <a:latin typeface="Town 80 Text Light"/>
            </a:endParaRPr>
          </a:p>
          <a:p>
            <a:pPr lvl="2" algn="just"/>
            <a:r>
              <a:rPr lang="fr-FR" sz="1800" dirty="0">
                <a:latin typeface="Town 80 Text Light"/>
              </a:rPr>
              <a:t>Naissance du projet </a:t>
            </a:r>
          </a:p>
          <a:p>
            <a:pPr lvl="3" algn="just"/>
            <a:r>
              <a:rPr lang="fr-FR" sz="1050" dirty="0">
                <a:latin typeface="Town 80 Text Light"/>
              </a:rPr>
              <a:t>Demande parentale</a:t>
            </a:r>
          </a:p>
          <a:p>
            <a:pPr lvl="3" algn="just"/>
            <a:r>
              <a:rPr lang="fr-FR" sz="1050" dirty="0">
                <a:latin typeface="Town 80 Text Light"/>
              </a:rPr>
              <a:t>Pourquoi le collège ?</a:t>
            </a:r>
            <a:endParaRPr lang="fr-FR" sz="2000" dirty="0">
              <a:latin typeface="Town 80 Text Light"/>
            </a:endParaRPr>
          </a:p>
          <a:p>
            <a:pPr lvl="2" algn="just"/>
            <a:r>
              <a:rPr lang="fr-FR" sz="1800" dirty="0">
                <a:latin typeface="Town 80 Text Light"/>
              </a:rPr>
              <a:t>Description du projet initial</a:t>
            </a:r>
          </a:p>
          <a:p>
            <a:pPr lvl="2" algn="just"/>
            <a:r>
              <a:rPr lang="fr-FR" sz="1800" dirty="0">
                <a:latin typeface="Town 80 Text Light"/>
              </a:rPr>
              <a:t>Présentation de la SCREEN</a:t>
            </a:r>
          </a:p>
          <a:p>
            <a:pPr lvl="2" algn="just"/>
            <a:r>
              <a:rPr lang="fr-FR" sz="1800" dirty="0">
                <a:latin typeface="Town 80 Text Light"/>
              </a:rPr>
              <a:t>Modalités de réponse</a:t>
            </a:r>
          </a:p>
          <a:p>
            <a:pPr lvl="2" algn="just"/>
            <a:r>
              <a:rPr lang="fr-FR" sz="1800" dirty="0">
                <a:latin typeface="Town 80 Text Light"/>
              </a:rPr>
              <a:t>Discussion et perspectives</a:t>
            </a:r>
          </a:p>
          <a:p>
            <a:pPr marL="685783" lvl="1" indent="-342891" algn="just">
              <a:buFont typeface="+mj-lt"/>
              <a:buAutoNum type="arabicPeriod"/>
            </a:pPr>
            <a:endParaRPr lang="fr-FR" sz="1100" dirty="0"/>
          </a:p>
          <a:p>
            <a:pPr algn="just"/>
            <a:endParaRPr lang="fr-FR" sz="140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fr-FR" sz="1400" dirty="0">
                <a:latin typeface="Century Gothic" panose="020B0502020202020204" pitchFamily="34" charset="0"/>
              </a:rPr>
              <a:t>	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02721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4"/>
          </p:nvPr>
        </p:nvSpPr>
        <p:spPr>
          <a:xfrm>
            <a:off x="2123728" y="1250458"/>
            <a:ext cx="6192688" cy="2164325"/>
          </a:xfrm>
        </p:spPr>
        <p:txBody>
          <a:bodyPr/>
          <a:lstStyle/>
          <a:p>
            <a:pPr marL="0" indent="0" algn="ctr">
              <a:buNone/>
            </a:pP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Données épidémiologiques</a:t>
            </a:r>
          </a:p>
          <a:p>
            <a:pPr marL="0" indent="0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3" name="Picture 2" descr="http://intranet/communication/logosetsignaletique/Logos/LOGOS%20IMAGES/logo_asei_couleur_signature_fond_blan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416" y="4731991"/>
            <a:ext cx="504056" cy="25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26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435" y="411511"/>
            <a:ext cx="7558269" cy="557799"/>
          </a:xfrm>
        </p:spPr>
        <p:txBody>
          <a:bodyPr/>
          <a:lstStyle/>
          <a:p>
            <a:r>
              <a:rPr lang="fr-FR" sz="2200" b="1" dirty="0">
                <a:latin typeface="Century Gothic" panose="020B0502020202020204" pitchFamily="34" charset="0"/>
              </a:rPr>
              <a:t>Données épidémiologiques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1"/>
          </p:nvPr>
        </p:nvSpPr>
        <p:spPr>
          <a:xfrm>
            <a:off x="628435" y="976344"/>
            <a:ext cx="7416824" cy="3611629"/>
          </a:xfrm>
        </p:spPr>
        <p:txBody>
          <a:bodyPr/>
          <a:lstStyle/>
          <a:p>
            <a:r>
              <a:rPr lang="fr-FR" sz="1400" dirty="0"/>
              <a:t>Le </a:t>
            </a:r>
            <a:r>
              <a:rPr lang="fr-FR" sz="1400" b="1" dirty="0"/>
              <a:t>RSA</a:t>
            </a:r>
            <a:r>
              <a:rPr lang="fr-FR" sz="1400" dirty="0"/>
              <a:t> : </a:t>
            </a:r>
          </a:p>
          <a:p>
            <a:pPr marL="0" indent="0">
              <a:buNone/>
            </a:pPr>
            <a:r>
              <a:rPr lang="fr-FR" sz="1400" dirty="0"/>
              <a:t>	- touche entre </a:t>
            </a:r>
            <a:r>
              <a:rPr lang="fr-FR" sz="1400" b="1" dirty="0"/>
              <a:t>1 et 5 % des enfants et ado </a:t>
            </a:r>
            <a:r>
              <a:rPr lang="fr-FR" sz="1400" dirty="0"/>
              <a:t>(à revoir à la hausse depuis la crise sanitaire);</a:t>
            </a:r>
          </a:p>
          <a:p>
            <a:pPr marL="0" indent="0">
              <a:buNone/>
            </a:pPr>
            <a:r>
              <a:rPr lang="fr-FR" sz="1400" dirty="0"/>
              <a:t>	- </a:t>
            </a:r>
            <a:r>
              <a:rPr lang="fr-FR" sz="1400" b="1" dirty="0"/>
              <a:t>touche aussi bien les filles que les garçons</a:t>
            </a:r>
            <a:r>
              <a:rPr lang="fr-FR" sz="1400" dirty="0"/>
              <a:t>;</a:t>
            </a:r>
          </a:p>
          <a:p>
            <a:pPr marL="0" indent="0">
              <a:buNone/>
            </a:pPr>
            <a:r>
              <a:rPr lang="fr-FR" sz="1400" dirty="0"/>
              <a:t>	- est </a:t>
            </a:r>
            <a:r>
              <a:rPr lang="fr-FR" sz="1400" b="1" dirty="0"/>
              <a:t>indépendant du niveau socio-économique de la famille ET du niveau scolaire </a:t>
            </a:r>
            <a:r>
              <a:rPr lang="fr-FR" sz="1400" dirty="0"/>
              <a:t>(serait même légèrement surreprésentée dans les milieux SE moyens à élevés);</a:t>
            </a:r>
          </a:p>
          <a:p>
            <a:pPr marL="0" indent="0">
              <a:buNone/>
            </a:pPr>
            <a:r>
              <a:rPr lang="fr-FR" sz="1400" dirty="0"/>
              <a:t>	- il est </a:t>
            </a:r>
            <a:r>
              <a:rPr lang="fr-FR" sz="1400" b="1" dirty="0"/>
              <a:t>cause de déscolarisation grave</a:t>
            </a:r>
            <a:r>
              <a:rPr lang="fr-FR" sz="1400" dirty="0"/>
              <a:t>, avec initialement </a:t>
            </a:r>
            <a:r>
              <a:rPr lang="fr-FR" sz="1400" b="1" dirty="0"/>
              <a:t>maintien de la motivation pour les apprentissages, associée au développement de comorbidités psychiatriques</a:t>
            </a:r>
            <a:r>
              <a:rPr lang="fr-FR" sz="1400" dirty="0"/>
              <a:t> : troubles anxieux sévères et dépression caractérisée (50 % d’après une étude de 2001, </a:t>
            </a:r>
            <a:r>
              <a:rPr lang="fr-FR" sz="1400" dirty="0" err="1"/>
              <a:t>Heyne</a:t>
            </a:r>
            <a:r>
              <a:rPr lang="fr-FR" sz="1400" dirty="0"/>
              <a:t>).				</a:t>
            </a:r>
          </a:p>
          <a:p>
            <a:pPr marL="0" indent="0">
              <a:buNone/>
            </a:pPr>
            <a:r>
              <a:rPr lang="fr-FR" sz="1400" dirty="0"/>
              <a:t>Pas d’étude épidémiologique menée en France.</a:t>
            </a:r>
          </a:p>
          <a:p>
            <a:pPr marL="0" indent="0">
              <a:buNone/>
            </a:pPr>
            <a:endParaRPr lang="fr-FR" sz="1400" dirty="0"/>
          </a:p>
          <a:p>
            <a:r>
              <a:rPr lang="fr-FR" sz="1400" dirty="0"/>
              <a:t>Pics de fréquences : </a:t>
            </a:r>
            <a:r>
              <a:rPr lang="fr-FR" sz="1400" b="1" dirty="0"/>
              <a:t>entrée primaire, entrée collège (11 ans), puis 13-15 ans.</a:t>
            </a:r>
          </a:p>
          <a:p>
            <a:pPr marL="0" indent="0" algn="just">
              <a:buNone/>
            </a:pPr>
            <a:endParaRPr lang="fr-FR" sz="140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fr-FR" sz="140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fr-FR" sz="140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fr-FR" sz="1400" dirty="0">
                <a:latin typeface="Century Gothic" panose="020B0502020202020204" pitchFamily="34" charset="0"/>
              </a:rPr>
              <a:t>	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56218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4"/>
          </p:nvPr>
        </p:nvSpPr>
        <p:spPr>
          <a:xfrm>
            <a:off x="2123728" y="1250458"/>
            <a:ext cx="6192688" cy="2164325"/>
          </a:xfrm>
        </p:spPr>
        <p:txBody>
          <a:bodyPr/>
          <a:lstStyle/>
          <a:p>
            <a:pPr marL="0" indent="0" algn="ctr">
              <a:buNone/>
            </a:pPr>
            <a:r>
              <a:rPr lang="fr-FR" sz="4800" b="1" dirty="0">
                <a:solidFill>
                  <a:srgbClr val="F2F2F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Entité nosographique ?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3" name="Picture 2" descr="http://intranet/communication/logosetsignaletique/Logos/LOGOS%20IMAGES/logo_asei_couleur_signature_fond_blan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416" y="4731991"/>
            <a:ext cx="504056" cy="25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837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200" b="1" dirty="0">
                <a:latin typeface="Century Gothic" panose="020B0502020202020204" pitchFamily="34" charset="0"/>
              </a:rPr>
              <a:t>Entité nosographique 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"/>
          </p:nvPr>
        </p:nvSpPr>
        <p:spPr>
          <a:xfrm>
            <a:off x="539552" y="771550"/>
            <a:ext cx="7704856" cy="3456384"/>
          </a:xfrm>
        </p:spPr>
        <p:txBody>
          <a:bodyPr/>
          <a:lstStyle/>
          <a:p>
            <a:r>
              <a:rPr lang="fr-FR" sz="1400" dirty="0">
                <a:solidFill>
                  <a:schemeClr val="tx1"/>
                </a:solidFill>
              </a:rPr>
              <a:t>On a décrit :</a:t>
            </a:r>
          </a:p>
          <a:p>
            <a:pPr marL="0" indent="0">
              <a:buNone/>
            </a:pPr>
            <a:r>
              <a:rPr lang="fr-FR" sz="1400" dirty="0">
                <a:solidFill>
                  <a:schemeClr val="tx1"/>
                </a:solidFill>
              </a:rPr>
              <a:t>	dès lors que la scolarisation a été rendue obligatoire à la fin du XIX s, </a:t>
            </a:r>
            <a:r>
              <a:rPr lang="fr-FR" sz="1400" b="1" dirty="0">
                <a:solidFill>
                  <a:schemeClr val="tx1"/>
                </a:solidFill>
              </a:rPr>
              <a:t>« l’école buissonnière »</a:t>
            </a:r>
            <a:r>
              <a:rPr lang="fr-FR" sz="1400" dirty="0">
                <a:solidFill>
                  <a:schemeClr val="tx1"/>
                </a:solidFill>
              </a:rPr>
              <a:t>, </a:t>
            </a:r>
          </a:p>
          <a:p>
            <a:pPr marL="0" indent="0">
              <a:buNone/>
            </a:pPr>
            <a:r>
              <a:rPr lang="fr-FR" sz="1400" dirty="0">
                <a:solidFill>
                  <a:schemeClr val="tx1"/>
                </a:solidFill>
              </a:rPr>
              <a:t>	puis en 1932, la psychanalyste </a:t>
            </a:r>
            <a:r>
              <a:rPr lang="fr-FR" sz="1400" dirty="0" err="1">
                <a:solidFill>
                  <a:schemeClr val="tx1"/>
                </a:solidFill>
              </a:rPr>
              <a:t>Broadwin</a:t>
            </a:r>
            <a:r>
              <a:rPr lang="fr-FR" sz="1400" dirty="0">
                <a:solidFill>
                  <a:schemeClr val="tx1"/>
                </a:solidFill>
              </a:rPr>
              <a:t> décrit aux US </a:t>
            </a:r>
            <a:r>
              <a:rPr lang="fr-FR" sz="1400" b="1" dirty="0">
                <a:solidFill>
                  <a:schemeClr val="tx1"/>
                </a:solidFill>
              </a:rPr>
              <a:t>le refus scolaire avec anxiété</a:t>
            </a:r>
            <a:r>
              <a:rPr lang="fr-FR" sz="1400" dirty="0">
                <a:solidFill>
                  <a:schemeClr val="tx1"/>
                </a:solidFill>
              </a:rPr>
              <a:t>, </a:t>
            </a:r>
          </a:p>
          <a:p>
            <a:pPr marL="0" indent="0">
              <a:buNone/>
            </a:pPr>
            <a:r>
              <a:rPr lang="fr-FR" sz="1400" dirty="0">
                <a:solidFill>
                  <a:schemeClr val="tx1"/>
                </a:solidFill>
              </a:rPr>
              <a:t>	puis en 1941, A. Johnson introduit le terme de </a:t>
            </a:r>
            <a:r>
              <a:rPr lang="fr-FR" sz="1400" b="1" dirty="0">
                <a:solidFill>
                  <a:schemeClr val="tx1"/>
                </a:solidFill>
              </a:rPr>
              <a:t>phobie scolaire </a:t>
            </a:r>
            <a:r>
              <a:rPr lang="fr-FR" sz="1400" dirty="0">
                <a:solidFill>
                  <a:schemeClr val="tx1"/>
                </a:solidFill>
              </a:rPr>
              <a:t>« </a:t>
            </a:r>
            <a:r>
              <a:rPr lang="fr-FR" sz="1400" i="1" dirty="0">
                <a:solidFill>
                  <a:schemeClr val="tx1"/>
                </a:solidFill>
              </a:rPr>
              <a:t>les enfants, pour des raisons irrationnelles, refusent d’aller à l’école et résistent avec des réactions d’anxiété très vives ou de panique quand on essaie de les y forcer </a:t>
            </a:r>
            <a:r>
              <a:rPr lang="fr-FR" sz="1400" dirty="0">
                <a:solidFill>
                  <a:schemeClr val="tx1"/>
                </a:solidFill>
              </a:rPr>
              <a:t>» . Elle revient 15 ans plus tard sur ce terme, au motif qu’elle pensait qu’il ne s’agissait pas d’une phobie de l’école mais d’anxiété de séparation.			</a:t>
            </a:r>
          </a:p>
          <a:p>
            <a:pPr marL="0" indent="0">
              <a:buNone/>
            </a:pPr>
            <a:r>
              <a:rPr lang="fr-FR" sz="1400" dirty="0">
                <a:solidFill>
                  <a:schemeClr val="tx1"/>
                </a:solidFill>
              </a:rPr>
              <a:t>	En 1960 apparait </a:t>
            </a:r>
            <a:r>
              <a:rPr lang="fr-FR" sz="1400" b="1" dirty="0">
                <a:solidFill>
                  <a:schemeClr val="tx1"/>
                </a:solidFill>
              </a:rPr>
              <a:t>le SR (refus scolaire)</a:t>
            </a:r>
            <a:r>
              <a:rPr lang="fr-FR" sz="1400" dirty="0">
                <a:solidFill>
                  <a:schemeClr val="tx1"/>
                </a:solidFill>
              </a:rPr>
              <a:t> dans la littérature anglo-saxonne.</a:t>
            </a:r>
          </a:p>
          <a:p>
            <a:pPr marL="0" indent="0">
              <a:buNone/>
            </a:pPr>
            <a:endParaRPr lang="fr-FR" sz="1400" dirty="0">
              <a:solidFill>
                <a:schemeClr val="tx1"/>
              </a:solidFill>
            </a:endParaRPr>
          </a:p>
          <a:p>
            <a:r>
              <a:rPr lang="fr-FR" sz="1400" dirty="0">
                <a:solidFill>
                  <a:schemeClr val="tx1"/>
                </a:solidFill>
              </a:rPr>
              <a:t>  Selon de </a:t>
            </a:r>
            <a:r>
              <a:rPr lang="fr-FR" sz="1400" dirty="0" err="1">
                <a:solidFill>
                  <a:schemeClr val="tx1"/>
                </a:solidFill>
              </a:rPr>
              <a:t>Ajuriaguerra</a:t>
            </a:r>
            <a:r>
              <a:rPr lang="fr-FR" sz="1400" dirty="0">
                <a:solidFill>
                  <a:schemeClr val="tx1"/>
                </a:solidFill>
              </a:rPr>
              <a:t> (1974)  : « Il s’agit d’enfants ou d’adolescents qui, pour des raisons irrationnelles refusent d’aller à l’école et résistent avec des réactions d’anxiété très vives ou de panique quand on essaie de les y forcer ».</a:t>
            </a:r>
          </a:p>
        </p:txBody>
      </p:sp>
    </p:spTree>
    <p:extLst>
      <p:ext uri="{BB962C8B-B14F-4D97-AF65-F5344CB8AC3E}">
        <p14:creationId xmlns:p14="http://schemas.microsoft.com/office/powerpoint/2010/main" val="150894996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200" b="1" dirty="0">
                <a:latin typeface="Century Gothic" panose="020B0502020202020204" pitchFamily="34" charset="0"/>
              </a:rPr>
              <a:t>Entité nosographique 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"/>
          </p:nvPr>
        </p:nvSpPr>
        <p:spPr>
          <a:xfrm>
            <a:off x="539553" y="915566"/>
            <a:ext cx="7921380" cy="3600400"/>
          </a:xfrm>
        </p:spPr>
        <p:txBody>
          <a:bodyPr/>
          <a:lstStyle/>
          <a:p>
            <a:pPr lvl="1"/>
            <a:endParaRPr lang="fr-FR" sz="1500" dirty="0">
              <a:solidFill>
                <a:schemeClr val="tx1"/>
              </a:solidFill>
              <a:latin typeface="Town 80 Text Light"/>
            </a:endParaRPr>
          </a:p>
          <a:p>
            <a:pPr lvl="1"/>
            <a:r>
              <a:rPr lang="fr-FR" sz="1500" dirty="0">
                <a:solidFill>
                  <a:schemeClr val="tx1"/>
                </a:solidFill>
                <a:latin typeface="Town 80 Text Light"/>
              </a:rPr>
              <a:t>DSM5 /CIM / CFTMEA</a:t>
            </a:r>
          </a:p>
          <a:p>
            <a:pPr lvl="1"/>
            <a:endParaRPr lang="fr-FR" sz="1500" dirty="0">
              <a:solidFill>
                <a:schemeClr val="tx1"/>
              </a:solidFill>
              <a:latin typeface="Town 80 Text Light"/>
            </a:endParaRPr>
          </a:p>
          <a:p>
            <a:pPr lvl="1"/>
            <a:r>
              <a:rPr lang="fr-FR" sz="1500" dirty="0">
                <a:solidFill>
                  <a:schemeClr val="tx1"/>
                </a:solidFill>
                <a:latin typeface="Town 80 Text Light"/>
              </a:rPr>
              <a:t>Troubles anxieux sous-jacents</a:t>
            </a:r>
          </a:p>
          <a:p>
            <a:pPr marL="342891" lvl="1" indent="0">
              <a:buNone/>
            </a:pPr>
            <a:endParaRPr lang="fr-FR" sz="1500" dirty="0">
              <a:solidFill>
                <a:schemeClr val="tx1"/>
              </a:solidFill>
              <a:latin typeface="Town 80 Text Light"/>
            </a:endParaRPr>
          </a:p>
          <a:p>
            <a:pPr lvl="1"/>
            <a:r>
              <a:rPr lang="fr-FR" sz="1500" dirty="0">
                <a:solidFill>
                  <a:schemeClr val="tx1"/>
                </a:solidFill>
                <a:latin typeface="Town 80 Text Light"/>
              </a:rPr>
              <a:t>Troubles psychiatriques préexistant, contre 7% dans la population générale :				</a:t>
            </a:r>
          </a:p>
          <a:p>
            <a:pPr marL="342891" lvl="1" indent="0">
              <a:buNone/>
            </a:pPr>
            <a:r>
              <a:rPr lang="fr-FR" sz="1500" dirty="0">
                <a:solidFill>
                  <a:schemeClr val="tx1"/>
                </a:solidFill>
                <a:latin typeface="Town 80 Text Light"/>
              </a:rPr>
              <a:t>	- il s’agit essentiellement de troubles anxieux 			</a:t>
            </a:r>
          </a:p>
          <a:p>
            <a:pPr marL="342891" lvl="1" indent="0">
              <a:buNone/>
            </a:pPr>
            <a:r>
              <a:rPr lang="fr-FR" sz="1500" dirty="0">
                <a:solidFill>
                  <a:schemeClr val="tx1"/>
                </a:solidFill>
                <a:latin typeface="Town 80 Text Light"/>
              </a:rPr>
              <a:t>	- EDC (au-dessus de 50%)</a:t>
            </a:r>
          </a:p>
        </p:txBody>
      </p:sp>
    </p:spTree>
    <p:extLst>
      <p:ext uri="{BB962C8B-B14F-4D97-AF65-F5344CB8AC3E}">
        <p14:creationId xmlns:p14="http://schemas.microsoft.com/office/powerpoint/2010/main" val="225551167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hème Office">
  <a:themeElements>
    <a:clrScheme name="Thème ASEI">
      <a:dk1>
        <a:srgbClr val="120B0E"/>
      </a:dk1>
      <a:lt1>
        <a:srgbClr val="FFFEFE"/>
      </a:lt1>
      <a:dk2>
        <a:srgbClr val="E99831"/>
      </a:dk2>
      <a:lt2>
        <a:srgbClr val="D81E42"/>
      </a:lt2>
      <a:accent1>
        <a:srgbClr val="43A971"/>
      </a:accent1>
      <a:accent2>
        <a:srgbClr val="00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25731B8DD8664BA74EB2F9BB7E1143" ma:contentTypeVersion="12" ma:contentTypeDescription="Crée un document." ma:contentTypeScope="" ma:versionID="69a0174b5126f5b9986676620d5aceab">
  <xsd:schema xmlns:xsd="http://www.w3.org/2001/XMLSchema" xmlns:xs="http://www.w3.org/2001/XMLSchema" xmlns:p="http://schemas.microsoft.com/office/2006/metadata/properties" xmlns:ns2="6cb3ba54-3914-4543-92e4-9ec0c2169f62" xmlns:ns3="13fe4869-258f-4190-9337-15da2eabdb57" targetNamespace="http://schemas.microsoft.com/office/2006/metadata/properties" ma:root="true" ma:fieldsID="ae5e7f72c194069eb5bd9bede6e2d1f3" ns2:_="" ns3:_="">
    <xsd:import namespace="6cb3ba54-3914-4543-92e4-9ec0c2169f62"/>
    <xsd:import namespace="13fe4869-258f-4190-9337-15da2eabdb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b3ba54-3914-4543-92e4-9ec0c2169f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alises d’images" ma:readOnly="false" ma:fieldId="{5cf76f15-5ced-4ddc-b409-7134ff3c332f}" ma:taxonomyMulti="true" ma:sspId="79fbbf35-2610-4126-9d4b-f9af757c2f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fe4869-258f-4190-9337-15da2eabdb5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d5b774c-ef4c-49f2-a956-8d17e54361df}" ma:internalName="TaxCatchAll" ma:showField="CatchAllData" ma:web="13fe4869-258f-4190-9337-15da2eabdb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lcf76f155ced4ddcb4097134ff3c332f xmlns="6cb3ba54-3914-4543-92e4-9ec0c2169f62">
      <Terms xmlns="http://schemas.microsoft.com/office/infopath/2007/PartnerControls"/>
    </lcf76f155ced4ddcb4097134ff3c332f>
    <TaxCatchAll xmlns="13fe4869-258f-4190-9337-15da2eabdb5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8D04FB-3439-4107-8AC1-ECD2CD3A98F3}"/>
</file>

<file path=customXml/itemProps2.xml><?xml version="1.0" encoding="utf-8"?>
<ds:datastoreItem xmlns:ds="http://schemas.openxmlformats.org/officeDocument/2006/customXml" ds:itemID="{30AFF533-0800-40E3-B6FA-0D93800145CF}">
  <ds:schemaRefs>
    <ds:schemaRef ds:uri="http://www.w3.org/XML/1998/namespace"/>
    <ds:schemaRef ds:uri="http://purl.org/dc/terms/"/>
    <ds:schemaRef ds:uri="http://schemas.openxmlformats.org/package/2006/metadata/core-properties"/>
    <ds:schemaRef ds:uri="066ffb86-516f-476d-99f8-2b46c317b995"/>
    <ds:schemaRef ds:uri="http://purl.org/dc/elements/1.1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microsoft.com/sharepoint/v3/fields"/>
  </ds:schemaRefs>
</ds:datastoreItem>
</file>

<file path=customXml/itemProps3.xml><?xml version="1.0" encoding="utf-8"?>
<ds:datastoreItem xmlns:ds="http://schemas.openxmlformats.org/officeDocument/2006/customXml" ds:itemID="{194CB74D-0508-4A9C-9AF8-0CCDD66186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1942</TotalTime>
  <Words>1397</Words>
  <Application>Microsoft Office PowerPoint</Application>
  <PresentationFormat>Affichage à l'écran (16:9)</PresentationFormat>
  <Paragraphs>150</Paragraphs>
  <Slides>23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Century Gothic</vt:lpstr>
      <vt:lpstr>Town 80 Text Light</vt:lpstr>
      <vt:lpstr>Wingdings</vt:lpstr>
      <vt:lpstr>Thème Office</vt:lpstr>
      <vt:lpstr>Conception personnalisée</vt:lpstr>
      <vt:lpstr>Acrobat Document</vt:lpstr>
      <vt:lpstr>Présentation PowerPoint</vt:lpstr>
      <vt:lpstr>Repérage précoce du  Refus Scolaire Anxieux (RSA) :  une expérimentation en cours</vt:lpstr>
      <vt:lpstr>Le refus scolaire anxieux est une préoccupation ancienne, née avec l’avènement de la scolarité obligatoire, du fait notamment de son impact individuel et social ; il reste néanmoins sous-diagnostiqué.</vt:lpstr>
      <vt:lpstr>Repérage précoce du Refus Scolaire Anxieux (RSA) : une expérimentation en cours </vt:lpstr>
      <vt:lpstr>Présentation PowerPoint</vt:lpstr>
      <vt:lpstr>Données épidémiologiques</vt:lpstr>
      <vt:lpstr>Présentation PowerPoint</vt:lpstr>
      <vt:lpstr>Entité nosographique ?</vt:lpstr>
      <vt:lpstr>Entité nosographique ?</vt:lpstr>
      <vt:lpstr>Entité nosographique ?</vt:lpstr>
      <vt:lpstr>Entité nosographique ?</vt:lpstr>
      <vt:lpstr>Présentation PowerPoint</vt:lpstr>
      <vt:lpstr>Naissance du projet</vt:lpstr>
      <vt:lpstr>Présentation PowerPoint</vt:lpstr>
      <vt:lpstr>Description du projet initial</vt:lpstr>
      <vt:lpstr>Présentation PowerPoint</vt:lpstr>
      <vt:lpstr>Présentation de la SCREEN </vt:lpstr>
      <vt:lpstr>Présentation PowerPoint</vt:lpstr>
      <vt:lpstr>Présentation PowerPoint</vt:lpstr>
      <vt:lpstr>Modalités de réponse </vt:lpstr>
      <vt:lpstr>Présentation PowerPoint</vt:lpstr>
      <vt:lpstr>Discussion et perspectives </vt:lpstr>
      <vt:lpstr>Bibliographie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laurent MASSALAZ</dc:creator>
  <cp:lastModifiedBy>GAUBERT Sarah</cp:lastModifiedBy>
  <cp:revision>109</cp:revision>
  <cp:lastPrinted>2023-10-30T09:07:37Z</cp:lastPrinted>
  <dcterms:created xsi:type="dcterms:W3CDTF">2020-09-30T19:34:01Z</dcterms:created>
  <dcterms:modified xsi:type="dcterms:W3CDTF">2023-11-13T10:38:42Z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0x0101003B25731B8DD8664BA74EB2F9BB7E1143</vt:lpwstr>
  </property>
</Properties>
</file>